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theme/theme8.xml" ContentType="application/vnd.openxmlformats-officedocument.theme+xml"/>
  <Override PartName="/ppt/slideLayouts/slideLayout40.xml" ContentType="application/vnd.openxmlformats-officedocument.presentationml.slideLayout+xml"/>
  <Override PartName="/ppt/theme/theme9.xml" ContentType="application/vnd.openxmlformats-officedocument.theme+xml"/>
  <Override PartName="/ppt/slideLayouts/slideLayout41.xml" ContentType="application/vnd.openxmlformats-officedocument.presentationml.slideLayout+xml"/>
  <Override PartName="/ppt/theme/theme10.xml" ContentType="application/vnd.openxmlformats-officedocument.theme+xml"/>
  <Override PartName="/ppt/slideLayouts/slideLayout42.xml" ContentType="application/vnd.openxmlformats-officedocument.presentationml.slideLayout+xml"/>
  <Override PartName="/ppt/theme/theme11.xml" ContentType="application/vnd.openxmlformats-officedocument.theme+xml"/>
  <Override PartName="/ppt/slideLayouts/slideLayout43.xml" ContentType="application/vnd.openxmlformats-officedocument.presentationml.slideLayout+xml"/>
  <Override PartName="/ppt/theme/theme12.xml" ContentType="application/vnd.openxmlformats-officedocument.theme+xml"/>
  <Override PartName="/ppt/slideLayouts/slideLayout44.xml" ContentType="application/vnd.openxmlformats-officedocument.presentationml.slideLayout+xml"/>
  <Override PartName="/ppt/theme/theme13.xml" ContentType="application/vnd.openxmlformats-officedocument.theme+xml"/>
  <Override PartName="/ppt/slideLayouts/slideLayout45.xml" ContentType="application/vnd.openxmlformats-officedocument.presentationml.slideLayout+xml"/>
  <Override PartName="/ppt/theme/theme14.xml" ContentType="application/vnd.openxmlformats-officedocument.theme+xml"/>
  <Override PartName="/ppt/slideLayouts/slideLayout46.xml" ContentType="application/vnd.openxmlformats-officedocument.presentationml.slideLayout+xml"/>
  <Override PartName="/ppt/theme/theme15.xml" ContentType="application/vnd.openxmlformats-officedocument.theme+xml"/>
  <Override PartName="/ppt/slideLayouts/slideLayout47.xml" ContentType="application/vnd.openxmlformats-officedocument.presentationml.slideLayout+xml"/>
  <Override PartName="/ppt/theme/theme16.xml" ContentType="application/vnd.openxmlformats-officedocument.theme+xml"/>
  <Override PartName="/ppt/slideLayouts/slideLayout48.xml" ContentType="application/vnd.openxmlformats-officedocument.presentationml.slideLayout+xml"/>
  <Override PartName="/ppt/theme/theme17.xml" ContentType="application/vnd.openxmlformats-officedocument.theme+xml"/>
  <Override PartName="/ppt/slideLayouts/slideLayout49.xml" ContentType="application/vnd.openxmlformats-officedocument.presentationml.slideLayout+xml"/>
  <Override PartName="/ppt/theme/theme18.xml" ContentType="application/vnd.openxmlformats-officedocument.theme+xml"/>
  <Override PartName="/ppt/slideLayouts/slideLayout50.xml" ContentType="application/vnd.openxmlformats-officedocument.presentationml.slideLayout+xml"/>
  <Override PartName="/ppt/theme/theme19.xml" ContentType="application/vnd.openxmlformats-officedocument.theme+xml"/>
  <Override PartName="/ppt/slideLayouts/slideLayout51.xml" ContentType="application/vnd.openxmlformats-officedocument.presentationml.slideLayout+xml"/>
  <Override PartName="/ppt/theme/theme20.xml" ContentType="application/vnd.openxmlformats-officedocument.theme+xml"/>
  <Override PartName="/ppt/slideLayouts/slideLayout52.xml" ContentType="application/vnd.openxmlformats-officedocument.presentationml.slideLayout+xml"/>
  <Override PartName="/ppt/theme/theme21.xml" ContentType="application/vnd.openxmlformats-officedocument.theme+xml"/>
  <Override PartName="/ppt/slideLayouts/slideLayout53.xml" ContentType="application/vnd.openxmlformats-officedocument.presentationml.slideLayout+xml"/>
  <Override PartName="/ppt/theme/theme22.xml" ContentType="application/vnd.openxmlformats-officedocument.theme+xml"/>
  <Override PartName="/ppt/slideLayouts/slideLayout54.xml" ContentType="application/vnd.openxmlformats-officedocument.presentationml.slideLayout+xml"/>
  <Override PartName="/ppt/theme/theme23.xml" ContentType="application/vnd.openxmlformats-officedocument.theme+xml"/>
  <Override PartName="/ppt/slideLayouts/slideLayout55.xml" ContentType="application/vnd.openxmlformats-officedocument.presentationml.slideLayout+xml"/>
  <Override PartName="/ppt/theme/theme24.xml" ContentType="application/vnd.openxmlformats-officedocument.theme+xml"/>
  <Override PartName="/ppt/slideLayouts/slideLayout56.xml" ContentType="application/vnd.openxmlformats-officedocument.presentationml.slideLayout+xml"/>
  <Override PartName="/ppt/theme/theme25.xml" ContentType="application/vnd.openxmlformats-officedocument.theme+xml"/>
  <Override PartName="/ppt/slideLayouts/slideLayout57.xml" ContentType="application/vnd.openxmlformats-officedocument.presentationml.slideLayout+xml"/>
  <Override PartName="/ppt/theme/theme26.xml" ContentType="application/vnd.openxmlformats-officedocument.theme+xml"/>
  <Override PartName="/ppt/slideLayouts/slideLayout58.xml" ContentType="application/vnd.openxmlformats-officedocument.presentationml.slideLayout+xml"/>
  <Override PartName="/ppt/theme/theme27.xml" ContentType="application/vnd.openxmlformats-officedocument.theme+xml"/>
  <Override PartName="/ppt/slideLayouts/slideLayout59.xml" ContentType="application/vnd.openxmlformats-officedocument.presentationml.slideLayout+xml"/>
  <Override PartName="/ppt/theme/theme28.xml" ContentType="application/vnd.openxmlformats-officedocument.theme+xml"/>
  <Override PartName="/ppt/slideLayouts/slideLayout60.xml" ContentType="application/vnd.openxmlformats-officedocument.presentationml.slideLayout+xml"/>
  <Override PartName="/ppt/theme/theme29.xml" ContentType="application/vnd.openxmlformats-officedocument.theme+xml"/>
  <Override PartName="/ppt/slideLayouts/slideLayout61.xml" ContentType="application/vnd.openxmlformats-officedocument.presentationml.slideLayout+xml"/>
  <Override PartName="/ppt/theme/theme30.xml" ContentType="application/vnd.openxmlformats-officedocument.theme+xml"/>
  <Override PartName="/ppt/slideLayouts/slideLayout62.xml" ContentType="application/vnd.openxmlformats-officedocument.presentationml.slideLayout+xml"/>
  <Override PartName="/ppt/theme/theme31.xml" ContentType="application/vnd.openxmlformats-officedocument.theme+xml"/>
  <Override PartName="/ppt/slideLayouts/slideLayout63.xml" ContentType="application/vnd.openxmlformats-officedocument.presentationml.slideLayout+xml"/>
  <Override PartName="/ppt/theme/theme32.xml" ContentType="application/vnd.openxmlformats-officedocument.theme+xml"/>
  <Override PartName="/ppt/slideLayouts/slideLayout64.xml" ContentType="application/vnd.openxmlformats-officedocument.presentationml.slideLayout+xml"/>
  <Override PartName="/ppt/theme/theme33.xml" ContentType="application/vnd.openxmlformats-officedocument.theme+xml"/>
  <Override PartName="/ppt/slideLayouts/slideLayout65.xml" ContentType="application/vnd.openxmlformats-officedocument.presentationml.slideLayout+xml"/>
  <Override PartName="/ppt/theme/theme34.xml" ContentType="application/vnd.openxmlformats-officedocument.theme+xml"/>
  <Override PartName="/ppt/slideLayouts/slideLayout66.xml" ContentType="application/vnd.openxmlformats-officedocument.presentationml.slideLayout+xml"/>
  <Override PartName="/ppt/theme/theme35.xml" ContentType="application/vnd.openxmlformats-officedocument.theme+xml"/>
  <Override PartName="/ppt/slideLayouts/slideLayout67.xml" ContentType="application/vnd.openxmlformats-officedocument.presentationml.slideLayout+xml"/>
  <Override PartName="/ppt/theme/theme36.xml" ContentType="application/vnd.openxmlformats-officedocument.theme+xml"/>
  <Override PartName="/ppt/slideLayouts/slideLayout68.xml" ContentType="application/vnd.openxmlformats-officedocument.presentationml.slideLayout+xml"/>
  <Override PartName="/ppt/theme/theme37.xml" ContentType="application/vnd.openxmlformats-officedocument.theme+xml"/>
  <Override PartName="/ppt/slideLayouts/slideLayout69.xml" ContentType="application/vnd.openxmlformats-officedocument.presentationml.slideLayout+xml"/>
  <Override PartName="/ppt/theme/theme38.xml" ContentType="application/vnd.openxmlformats-officedocument.theme+xml"/>
  <Override PartName="/ppt/slideLayouts/slideLayout70.xml" ContentType="application/vnd.openxmlformats-officedocument.presentationml.slideLayout+xml"/>
  <Override PartName="/ppt/theme/theme39.xml" ContentType="application/vnd.openxmlformats-officedocument.theme+xml"/>
  <Override PartName="/ppt/slideLayouts/slideLayout71.xml" ContentType="application/vnd.openxmlformats-officedocument.presentationml.slideLayout+xml"/>
  <Override PartName="/ppt/theme/theme40.xml" ContentType="application/vnd.openxmlformats-officedocument.theme+xml"/>
  <Override PartName="/ppt/slideLayouts/slideLayout72.xml" ContentType="application/vnd.openxmlformats-officedocument.presentationml.slideLayout+xml"/>
  <Override PartName="/ppt/theme/theme41.xml" ContentType="application/vnd.openxmlformats-officedocument.theme+xml"/>
  <Override PartName="/ppt/slideLayouts/slideLayout73.xml" ContentType="application/vnd.openxmlformats-officedocument.presentationml.slideLayout+xml"/>
  <Override PartName="/ppt/theme/theme42.xml" ContentType="application/vnd.openxmlformats-officedocument.theme+xml"/>
  <Override PartName="/ppt/slideLayouts/slideLayout74.xml" ContentType="application/vnd.openxmlformats-officedocument.presentationml.slideLayout+xml"/>
  <Override PartName="/ppt/theme/theme43.xml" ContentType="application/vnd.openxmlformats-officedocument.theme+xml"/>
  <Override PartName="/ppt/slideLayouts/slideLayout75.xml" ContentType="application/vnd.openxmlformats-officedocument.presentationml.slideLayout+xml"/>
  <Override PartName="/ppt/theme/theme44.xml" ContentType="application/vnd.openxmlformats-officedocument.theme+xml"/>
  <Override PartName="/ppt/slideLayouts/slideLayout76.xml" ContentType="application/vnd.openxmlformats-officedocument.presentationml.slideLayout+xml"/>
  <Override PartName="/ppt/theme/theme45.xml" ContentType="application/vnd.openxmlformats-officedocument.theme+xml"/>
  <Override PartName="/ppt/slideLayouts/slideLayout77.xml" ContentType="application/vnd.openxmlformats-officedocument.presentationml.slideLayout+xml"/>
  <Override PartName="/ppt/theme/theme46.xml" ContentType="application/vnd.openxmlformats-officedocument.theme+xml"/>
  <Override PartName="/ppt/slideLayouts/slideLayout78.xml" ContentType="application/vnd.openxmlformats-officedocument.presentationml.slideLayout+xml"/>
  <Override PartName="/ppt/theme/theme47.xml" ContentType="application/vnd.openxmlformats-officedocument.theme+xml"/>
  <Override PartName="/ppt/slideLayouts/slideLayout79.xml" ContentType="application/vnd.openxmlformats-officedocument.presentationml.slideLayout+xml"/>
  <Override PartName="/ppt/theme/theme48.xml" ContentType="application/vnd.openxmlformats-officedocument.theme+xml"/>
  <Override PartName="/ppt/slideLayouts/slideLayout80.xml" ContentType="application/vnd.openxmlformats-officedocument.presentationml.slideLayout+xml"/>
  <Override PartName="/ppt/theme/theme49.xml" ContentType="application/vnd.openxmlformats-officedocument.theme+xml"/>
  <Override PartName="/ppt/slideLayouts/slideLayout81.xml" ContentType="application/vnd.openxmlformats-officedocument.presentationml.slideLayout+xml"/>
  <Override PartName="/ppt/theme/theme50.xml" ContentType="application/vnd.openxmlformats-officedocument.theme+xml"/>
  <Override PartName="/ppt/slideLayouts/slideLayout82.xml" ContentType="application/vnd.openxmlformats-officedocument.presentationml.slideLayout+xml"/>
  <Override PartName="/ppt/theme/theme51.xml" ContentType="application/vnd.openxmlformats-officedocument.theme+xml"/>
  <Override PartName="/ppt/slideLayouts/slideLayout83.xml" ContentType="application/vnd.openxmlformats-officedocument.presentationml.slideLayout+xml"/>
  <Override PartName="/ppt/theme/theme52.xml" ContentType="application/vnd.openxmlformats-officedocument.theme+xml"/>
  <Override PartName="/ppt/slideLayouts/slideLayout84.xml" ContentType="application/vnd.openxmlformats-officedocument.presentationml.slideLayout+xml"/>
  <Override PartName="/ppt/theme/theme53.xml" ContentType="application/vnd.openxmlformats-officedocument.theme+xml"/>
  <Override PartName="/ppt/slideLayouts/slideLayout85.xml" ContentType="application/vnd.openxmlformats-officedocument.presentationml.slideLayout+xml"/>
  <Override PartName="/ppt/theme/theme54.xml" ContentType="application/vnd.openxmlformats-officedocument.theme+xml"/>
  <Override PartName="/ppt/slideLayouts/slideLayout86.xml" ContentType="application/vnd.openxmlformats-officedocument.presentationml.slideLayout+xml"/>
  <Override PartName="/ppt/theme/theme55.xml" ContentType="application/vnd.openxmlformats-officedocument.theme+xml"/>
  <Override PartName="/ppt/slideLayouts/slideLayout87.xml" ContentType="application/vnd.openxmlformats-officedocument.presentationml.slideLayout+xml"/>
  <Override PartName="/ppt/theme/theme56.xml" ContentType="application/vnd.openxmlformats-officedocument.theme+xml"/>
  <Override PartName="/ppt/slideLayouts/slideLayout88.xml" ContentType="application/vnd.openxmlformats-officedocument.presentationml.slideLayout+xml"/>
  <Override PartName="/ppt/theme/theme57.xml" ContentType="application/vnd.openxmlformats-officedocument.theme+xml"/>
  <Override PartName="/ppt/slideLayouts/slideLayout89.xml" ContentType="application/vnd.openxmlformats-officedocument.presentationml.slideLayout+xml"/>
  <Override PartName="/ppt/theme/theme58.xml" ContentType="application/vnd.openxmlformats-officedocument.theme+xml"/>
  <Override PartName="/ppt/slideLayouts/slideLayout90.xml" ContentType="application/vnd.openxmlformats-officedocument.presentationml.slideLayout+xml"/>
  <Override PartName="/ppt/theme/theme59.xml" ContentType="application/vnd.openxmlformats-officedocument.theme+xml"/>
  <Override PartName="/ppt/slideLayouts/slideLayout91.xml" ContentType="application/vnd.openxmlformats-officedocument.presentationml.slideLayout+xml"/>
  <Override PartName="/ppt/theme/theme60.xml" ContentType="application/vnd.openxmlformats-officedocument.theme+xml"/>
  <Override PartName="/ppt/slideLayouts/slideLayout92.xml" ContentType="application/vnd.openxmlformats-officedocument.presentationml.slideLayout+xml"/>
  <Override PartName="/ppt/theme/theme61.xml" ContentType="application/vnd.openxmlformats-officedocument.theme+xml"/>
  <Override PartName="/ppt/theme/theme6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732" r:id="rId2"/>
    <p:sldMasterId id="2147483822" r:id="rId3"/>
    <p:sldMasterId id="2147483978" r:id="rId4"/>
    <p:sldMasterId id="2147483981" r:id="rId5"/>
    <p:sldMasterId id="2147483983" r:id="rId6"/>
    <p:sldMasterId id="2147483985" r:id="rId7"/>
    <p:sldMasterId id="2147483987" r:id="rId8"/>
    <p:sldMasterId id="2147483989" r:id="rId9"/>
    <p:sldMasterId id="2147483991" r:id="rId10"/>
    <p:sldMasterId id="2147483993" r:id="rId11"/>
    <p:sldMasterId id="2147483995" r:id="rId12"/>
    <p:sldMasterId id="2147483997" r:id="rId13"/>
    <p:sldMasterId id="2147483999" r:id="rId14"/>
    <p:sldMasterId id="2147484001" r:id="rId15"/>
    <p:sldMasterId id="2147484003" r:id="rId16"/>
    <p:sldMasterId id="2147484005" r:id="rId17"/>
    <p:sldMasterId id="2147484007" r:id="rId18"/>
    <p:sldMasterId id="2147484009" r:id="rId19"/>
    <p:sldMasterId id="2147484011" r:id="rId20"/>
    <p:sldMasterId id="2147484013" r:id="rId21"/>
    <p:sldMasterId id="2147484015" r:id="rId22"/>
    <p:sldMasterId id="2147484017" r:id="rId23"/>
    <p:sldMasterId id="2147484019" r:id="rId24"/>
    <p:sldMasterId id="2147484021" r:id="rId25"/>
    <p:sldMasterId id="2147484023" r:id="rId26"/>
    <p:sldMasterId id="2147484025" r:id="rId27"/>
    <p:sldMasterId id="2147484027" r:id="rId28"/>
    <p:sldMasterId id="2147484029" r:id="rId29"/>
    <p:sldMasterId id="2147484031" r:id="rId30"/>
    <p:sldMasterId id="2147484033" r:id="rId31"/>
    <p:sldMasterId id="2147484035" r:id="rId32"/>
    <p:sldMasterId id="2147484037" r:id="rId33"/>
    <p:sldMasterId id="2147484039" r:id="rId34"/>
    <p:sldMasterId id="2147484041" r:id="rId35"/>
    <p:sldMasterId id="2147484043" r:id="rId36"/>
    <p:sldMasterId id="2147484045" r:id="rId37"/>
    <p:sldMasterId id="2147484047" r:id="rId38"/>
    <p:sldMasterId id="2147484049" r:id="rId39"/>
    <p:sldMasterId id="2147484051" r:id="rId40"/>
    <p:sldMasterId id="2147484053" r:id="rId41"/>
    <p:sldMasterId id="2147484055" r:id="rId42"/>
    <p:sldMasterId id="2147484057" r:id="rId43"/>
    <p:sldMasterId id="2147484059" r:id="rId44"/>
    <p:sldMasterId id="2147484061" r:id="rId45"/>
    <p:sldMasterId id="2147484063" r:id="rId46"/>
    <p:sldMasterId id="2147484065" r:id="rId47"/>
    <p:sldMasterId id="2147484067" r:id="rId48"/>
    <p:sldMasterId id="2147484069" r:id="rId49"/>
    <p:sldMasterId id="2147484071" r:id="rId50"/>
    <p:sldMasterId id="2147484073" r:id="rId51"/>
    <p:sldMasterId id="2147484075" r:id="rId52"/>
    <p:sldMasterId id="2147484077" r:id="rId53"/>
    <p:sldMasterId id="2147484079" r:id="rId54"/>
    <p:sldMasterId id="2147484081" r:id="rId55"/>
    <p:sldMasterId id="2147484083" r:id="rId56"/>
    <p:sldMasterId id="2147484085" r:id="rId57"/>
    <p:sldMasterId id="2147484087" r:id="rId58"/>
    <p:sldMasterId id="2147484089" r:id="rId59"/>
    <p:sldMasterId id="2147484091" r:id="rId60"/>
    <p:sldMasterId id="2147484093" r:id="rId61"/>
  </p:sldMasterIdLst>
  <p:notesMasterIdLst>
    <p:notesMasterId r:id="rId141"/>
  </p:notesMasterIdLst>
  <p:sldIdLst>
    <p:sldId id="371" r:id="rId62"/>
    <p:sldId id="256" r:id="rId63"/>
    <p:sldId id="292" r:id="rId64"/>
    <p:sldId id="293" r:id="rId65"/>
    <p:sldId id="299" r:id="rId66"/>
    <p:sldId id="294" r:id="rId67"/>
    <p:sldId id="295" r:id="rId68"/>
    <p:sldId id="296" r:id="rId69"/>
    <p:sldId id="298" r:id="rId70"/>
    <p:sldId id="300" r:id="rId71"/>
    <p:sldId id="301" r:id="rId72"/>
    <p:sldId id="302" r:id="rId73"/>
    <p:sldId id="303" r:id="rId74"/>
    <p:sldId id="304" r:id="rId75"/>
    <p:sldId id="305" r:id="rId76"/>
    <p:sldId id="306" r:id="rId77"/>
    <p:sldId id="307" r:id="rId78"/>
    <p:sldId id="308" r:id="rId79"/>
    <p:sldId id="309" r:id="rId80"/>
    <p:sldId id="310" r:id="rId81"/>
    <p:sldId id="311" r:id="rId82"/>
    <p:sldId id="312" r:id="rId83"/>
    <p:sldId id="314" r:id="rId84"/>
    <p:sldId id="315" r:id="rId85"/>
    <p:sldId id="316" r:id="rId86"/>
    <p:sldId id="317" r:id="rId87"/>
    <p:sldId id="318" r:id="rId88"/>
    <p:sldId id="319" r:id="rId89"/>
    <p:sldId id="320" r:id="rId90"/>
    <p:sldId id="321" r:id="rId91"/>
    <p:sldId id="322" r:id="rId92"/>
    <p:sldId id="323" r:id="rId93"/>
    <p:sldId id="324" r:id="rId94"/>
    <p:sldId id="325" r:id="rId95"/>
    <p:sldId id="326" r:id="rId96"/>
    <p:sldId id="327" r:id="rId97"/>
    <p:sldId id="328" r:id="rId98"/>
    <p:sldId id="329" r:id="rId99"/>
    <p:sldId id="330" r:id="rId100"/>
    <p:sldId id="331" r:id="rId101"/>
    <p:sldId id="332" r:id="rId102"/>
    <p:sldId id="333" r:id="rId103"/>
    <p:sldId id="334" r:id="rId104"/>
    <p:sldId id="335" r:id="rId105"/>
    <p:sldId id="336" r:id="rId106"/>
    <p:sldId id="337" r:id="rId107"/>
    <p:sldId id="338" r:id="rId108"/>
    <p:sldId id="339" r:id="rId109"/>
    <p:sldId id="340" r:id="rId110"/>
    <p:sldId id="341" r:id="rId111"/>
    <p:sldId id="342" r:id="rId112"/>
    <p:sldId id="343" r:id="rId113"/>
    <p:sldId id="344" r:id="rId114"/>
    <p:sldId id="345" r:id="rId115"/>
    <p:sldId id="346" r:id="rId116"/>
    <p:sldId id="347" r:id="rId117"/>
    <p:sldId id="348" r:id="rId118"/>
    <p:sldId id="349" r:id="rId119"/>
    <p:sldId id="350" r:id="rId120"/>
    <p:sldId id="351" r:id="rId121"/>
    <p:sldId id="352" r:id="rId122"/>
    <p:sldId id="353" r:id="rId123"/>
    <p:sldId id="354" r:id="rId124"/>
    <p:sldId id="355" r:id="rId125"/>
    <p:sldId id="356" r:id="rId126"/>
    <p:sldId id="357" r:id="rId127"/>
    <p:sldId id="358" r:id="rId128"/>
    <p:sldId id="359" r:id="rId129"/>
    <p:sldId id="360" r:id="rId130"/>
    <p:sldId id="361" r:id="rId131"/>
    <p:sldId id="362" r:id="rId132"/>
    <p:sldId id="363" r:id="rId133"/>
    <p:sldId id="364" r:id="rId134"/>
    <p:sldId id="365" r:id="rId135"/>
    <p:sldId id="366" r:id="rId136"/>
    <p:sldId id="367" r:id="rId137"/>
    <p:sldId id="368" r:id="rId138"/>
    <p:sldId id="369" r:id="rId139"/>
    <p:sldId id="370" r:id="rId140"/>
  </p:sldIdLst>
  <p:sldSz cx="9144000" cy="6858000" type="screen4x3"/>
  <p:notesSz cx="7315200" cy="96012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A0CC"/>
    <a:srgbClr val="006600"/>
    <a:srgbClr val="FF6600"/>
    <a:srgbClr val="0066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1839" autoAdjust="0"/>
  </p:normalViewPr>
  <p:slideViewPr>
    <p:cSldViewPr>
      <p:cViewPr varScale="1">
        <p:scale>
          <a:sx n="71" d="100"/>
          <a:sy n="71" d="100"/>
        </p:scale>
        <p:origin x="46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5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2.xml"/><Relationship Id="rId68" Type="http://schemas.openxmlformats.org/officeDocument/2006/relationships/slide" Target="slides/slide7.xml"/><Relationship Id="rId84" Type="http://schemas.openxmlformats.org/officeDocument/2006/relationships/slide" Target="slides/slide23.xml"/><Relationship Id="rId89" Type="http://schemas.openxmlformats.org/officeDocument/2006/relationships/slide" Target="slides/slide28.xml"/><Relationship Id="rId112" Type="http://schemas.openxmlformats.org/officeDocument/2006/relationships/slide" Target="slides/slide51.xml"/><Relationship Id="rId133" Type="http://schemas.openxmlformats.org/officeDocument/2006/relationships/slide" Target="slides/slide72.xml"/><Relationship Id="rId138" Type="http://schemas.openxmlformats.org/officeDocument/2006/relationships/slide" Target="slides/slide77.xml"/><Relationship Id="rId16" Type="http://schemas.openxmlformats.org/officeDocument/2006/relationships/slideMaster" Target="slideMasters/slideMaster16.xml"/><Relationship Id="rId107" Type="http://schemas.openxmlformats.org/officeDocument/2006/relationships/slide" Target="slides/slide4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3.xml"/><Relationship Id="rId79" Type="http://schemas.openxmlformats.org/officeDocument/2006/relationships/slide" Target="slides/slide18.xml"/><Relationship Id="rId102" Type="http://schemas.openxmlformats.org/officeDocument/2006/relationships/slide" Target="slides/slide41.xml"/><Relationship Id="rId123" Type="http://schemas.openxmlformats.org/officeDocument/2006/relationships/slide" Target="slides/slide62.xml"/><Relationship Id="rId128" Type="http://schemas.openxmlformats.org/officeDocument/2006/relationships/slide" Target="slides/slide67.xml"/><Relationship Id="rId144"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29.xml"/><Relationship Id="rId95" Type="http://schemas.openxmlformats.org/officeDocument/2006/relationships/slide" Target="slides/slide3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3.xml"/><Relationship Id="rId69" Type="http://schemas.openxmlformats.org/officeDocument/2006/relationships/slide" Target="slides/slide8.xml"/><Relationship Id="rId113" Type="http://schemas.openxmlformats.org/officeDocument/2006/relationships/slide" Target="slides/slide52.xml"/><Relationship Id="rId118" Type="http://schemas.openxmlformats.org/officeDocument/2006/relationships/slide" Target="slides/slide57.xml"/><Relationship Id="rId134" Type="http://schemas.openxmlformats.org/officeDocument/2006/relationships/slide" Target="slides/slide73.xml"/><Relationship Id="rId139" Type="http://schemas.openxmlformats.org/officeDocument/2006/relationships/slide" Target="slides/slide78.xml"/><Relationship Id="rId80" Type="http://schemas.openxmlformats.org/officeDocument/2006/relationships/slide" Target="slides/slide19.xml"/><Relationship Id="rId85" Type="http://schemas.openxmlformats.org/officeDocument/2006/relationships/slide" Target="slides/slide24.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Master" Target="slideMasters/slideMaster59.xml"/><Relationship Id="rId67" Type="http://schemas.openxmlformats.org/officeDocument/2006/relationships/slide" Target="slides/slide6.xml"/><Relationship Id="rId103" Type="http://schemas.openxmlformats.org/officeDocument/2006/relationships/slide" Target="slides/slide42.xml"/><Relationship Id="rId108" Type="http://schemas.openxmlformats.org/officeDocument/2006/relationships/slide" Target="slides/slide47.xml"/><Relationship Id="rId116" Type="http://schemas.openxmlformats.org/officeDocument/2006/relationships/slide" Target="slides/slide55.xml"/><Relationship Id="rId124" Type="http://schemas.openxmlformats.org/officeDocument/2006/relationships/slide" Target="slides/slide63.xml"/><Relationship Id="rId129" Type="http://schemas.openxmlformats.org/officeDocument/2006/relationships/slide" Target="slides/slide68.xml"/><Relationship Id="rId137" Type="http://schemas.openxmlformats.org/officeDocument/2006/relationships/slide" Target="slides/slide7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 Target="slides/slide1.xml"/><Relationship Id="rId70" Type="http://schemas.openxmlformats.org/officeDocument/2006/relationships/slide" Target="slides/slide9.xml"/><Relationship Id="rId75" Type="http://schemas.openxmlformats.org/officeDocument/2006/relationships/slide" Target="slides/slide14.xml"/><Relationship Id="rId83" Type="http://schemas.openxmlformats.org/officeDocument/2006/relationships/slide" Target="slides/slide22.xml"/><Relationship Id="rId88" Type="http://schemas.openxmlformats.org/officeDocument/2006/relationships/slide" Target="slides/slide27.xml"/><Relationship Id="rId91" Type="http://schemas.openxmlformats.org/officeDocument/2006/relationships/slide" Target="slides/slide30.xml"/><Relationship Id="rId96" Type="http://schemas.openxmlformats.org/officeDocument/2006/relationships/slide" Target="slides/slide35.xml"/><Relationship Id="rId111" Type="http://schemas.openxmlformats.org/officeDocument/2006/relationships/slide" Target="slides/slide50.xml"/><Relationship Id="rId132" Type="http://schemas.openxmlformats.org/officeDocument/2006/relationships/slide" Target="slides/slide71.xml"/><Relationship Id="rId140" Type="http://schemas.openxmlformats.org/officeDocument/2006/relationships/slide" Target="slides/slide7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slide" Target="slides/slide45.xml"/><Relationship Id="rId114" Type="http://schemas.openxmlformats.org/officeDocument/2006/relationships/slide" Target="slides/slide53.xml"/><Relationship Id="rId119" Type="http://schemas.openxmlformats.org/officeDocument/2006/relationships/slide" Target="slides/slide58.xml"/><Relationship Id="rId127" Type="http://schemas.openxmlformats.org/officeDocument/2006/relationships/slide" Target="slides/slide6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 Target="slides/slide4.xml"/><Relationship Id="rId73" Type="http://schemas.openxmlformats.org/officeDocument/2006/relationships/slide" Target="slides/slide12.xml"/><Relationship Id="rId78" Type="http://schemas.openxmlformats.org/officeDocument/2006/relationships/slide" Target="slides/slide17.xml"/><Relationship Id="rId81" Type="http://schemas.openxmlformats.org/officeDocument/2006/relationships/slide" Target="slides/slide20.xml"/><Relationship Id="rId86" Type="http://schemas.openxmlformats.org/officeDocument/2006/relationships/slide" Target="slides/slide25.xml"/><Relationship Id="rId94" Type="http://schemas.openxmlformats.org/officeDocument/2006/relationships/slide" Target="slides/slide33.xml"/><Relationship Id="rId99" Type="http://schemas.openxmlformats.org/officeDocument/2006/relationships/slide" Target="slides/slide38.xml"/><Relationship Id="rId101" Type="http://schemas.openxmlformats.org/officeDocument/2006/relationships/slide" Target="slides/slide40.xml"/><Relationship Id="rId122" Type="http://schemas.openxmlformats.org/officeDocument/2006/relationships/slide" Target="slides/slide61.xml"/><Relationship Id="rId130" Type="http://schemas.openxmlformats.org/officeDocument/2006/relationships/slide" Target="slides/slide69.xml"/><Relationship Id="rId135" Type="http://schemas.openxmlformats.org/officeDocument/2006/relationships/slide" Target="slides/slide74.xml"/><Relationship Id="rId14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8.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5.xml"/><Relationship Id="rId97" Type="http://schemas.openxmlformats.org/officeDocument/2006/relationships/slide" Target="slides/slide36.xml"/><Relationship Id="rId104" Type="http://schemas.openxmlformats.org/officeDocument/2006/relationships/slide" Target="slides/slide43.xml"/><Relationship Id="rId120" Type="http://schemas.openxmlformats.org/officeDocument/2006/relationships/slide" Target="slides/slide59.xml"/><Relationship Id="rId125" Type="http://schemas.openxmlformats.org/officeDocument/2006/relationships/slide" Target="slides/slide64.xml"/><Relationship Id="rId141"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10.xml"/><Relationship Id="rId92" Type="http://schemas.openxmlformats.org/officeDocument/2006/relationships/slide" Target="slides/slide3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5.xml"/><Relationship Id="rId87" Type="http://schemas.openxmlformats.org/officeDocument/2006/relationships/slide" Target="slides/slide26.xml"/><Relationship Id="rId110" Type="http://schemas.openxmlformats.org/officeDocument/2006/relationships/slide" Target="slides/slide49.xml"/><Relationship Id="rId115" Type="http://schemas.openxmlformats.org/officeDocument/2006/relationships/slide" Target="slides/slide54.xml"/><Relationship Id="rId131" Type="http://schemas.openxmlformats.org/officeDocument/2006/relationships/slide" Target="slides/slide70.xml"/><Relationship Id="rId136" Type="http://schemas.openxmlformats.org/officeDocument/2006/relationships/slide" Target="slides/slide75.xml"/><Relationship Id="rId61" Type="http://schemas.openxmlformats.org/officeDocument/2006/relationships/slideMaster" Target="slideMasters/slideMaster61.xml"/><Relationship Id="rId82" Type="http://schemas.openxmlformats.org/officeDocument/2006/relationships/slide" Target="slides/slide2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6.xml"/><Relationship Id="rId100" Type="http://schemas.openxmlformats.org/officeDocument/2006/relationships/slide" Target="slides/slide39.xml"/><Relationship Id="rId105" Type="http://schemas.openxmlformats.org/officeDocument/2006/relationships/slide" Target="slides/slide44.xml"/><Relationship Id="rId126"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1.xml"/><Relationship Id="rId93" Type="http://schemas.openxmlformats.org/officeDocument/2006/relationships/slide" Target="slides/slide32.xml"/><Relationship Id="rId98" Type="http://schemas.openxmlformats.org/officeDocument/2006/relationships/slide" Target="slides/slide37.xml"/><Relationship Id="rId121" Type="http://schemas.openxmlformats.org/officeDocument/2006/relationships/slide" Target="slides/slide60.xml"/><Relationship Id="rId14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l" defTabSz="966788">
              <a:defRPr sz="1300">
                <a:latin typeface="Arial" charset="0"/>
              </a:defRPr>
            </a:lvl1pPr>
          </a:lstStyle>
          <a:p>
            <a:pPr>
              <a:defRPr/>
            </a:pPr>
            <a:endParaRPr lang="en-US" altLang="en-US"/>
          </a:p>
        </p:txBody>
      </p:sp>
      <p:sp>
        <p:nvSpPr>
          <p:cNvPr id="45059"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atin typeface="Arial" charset="0"/>
              </a:defRPr>
            </a:lvl1pPr>
          </a:lstStyle>
          <a:p>
            <a:pPr>
              <a:defRPr/>
            </a:pPr>
            <a:endParaRPr lang="en-US" altLang="en-US"/>
          </a:p>
        </p:txBody>
      </p:sp>
      <p:sp>
        <p:nvSpPr>
          <p:cNvPr id="2765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5062"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l" defTabSz="966788">
              <a:defRPr sz="1300">
                <a:latin typeface="Arial" charset="0"/>
              </a:defRPr>
            </a:lvl1pPr>
          </a:lstStyle>
          <a:p>
            <a:pPr>
              <a:defRPr/>
            </a:pPr>
            <a:endParaRPr lang="en-US" altLang="en-US"/>
          </a:p>
        </p:txBody>
      </p:sp>
      <p:sp>
        <p:nvSpPr>
          <p:cNvPr id="45063"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atin typeface="Arial" charset="0"/>
              </a:defRPr>
            </a:lvl1pPr>
          </a:lstStyle>
          <a:p>
            <a:pPr>
              <a:defRPr/>
            </a:pPr>
            <a:fld id="{0F40F97A-0DD8-471B-8185-901BA1938F38}" type="slidenum">
              <a:rPr lang="en-US" altLang="en-US"/>
              <a:pPr>
                <a:defRPr/>
              </a:pPr>
              <a:t>‹#›</a:t>
            </a:fld>
            <a:endParaRPr lang="en-US" altLang="en-US"/>
          </a:p>
        </p:txBody>
      </p:sp>
    </p:spTree>
    <p:extLst>
      <p:ext uri="{BB962C8B-B14F-4D97-AF65-F5344CB8AC3E}">
        <p14:creationId xmlns:p14="http://schemas.microsoft.com/office/powerpoint/2010/main" val="28637444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Good Afternoon Everyone, My Name is Nazma Khan and I am the Head Cook at Retirement Concepts Dufferin Care Centre in Coquitlam</a:t>
            </a:r>
          </a:p>
          <a:p>
            <a:endParaRPr lang="en-US" sz="1700" dirty="0"/>
          </a:p>
          <a:p>
            <a:r>
              <a:rPr lang="en-US" sz="1700" dirty="0"/>
              <a:t>I’ve worked at DCC for the last 13 years. I have had a few positions in the kitchen which has helped me understand texture modified diets. </a:t>
            </a:r>
          </a:p>
          <a:p>
            <a:endParaRPr lang="en-US" sz="1700" dirty="0"/>
          </a:p>
          <a:p>
            <a:r>
              <a:rPr lang="en-US" sz="1700" dirty="0"/>
              <a:t>I love working at DCC, it is my home away from home. </a:t>
            </a:r>
          </a:p>
          <a:p>
            <a:r>
              <a:rPr lang="en-US" sz="1700" dirty="0"/>
              <a:t>I love my Leadership Team which have been great to me. </a:t>
            </a:r>
          </a:p>
          <a:p>
            <a:r>
              <a:rPr lang="en-US" sz="1700" dirty="0"/>
              <a:t>I love my residents who always have a smile for me. </a:t>
            </a:r>
          </a:p>
          <a:p>
            <a:r>
              <a:rPr lang="en-US" sz="1700" dirty="0"/>
              <a:t>And … I love to make their day by preparing and serving great food!</a:t>
            </a:r>
          </a:p>
          <a:p>
            <a:endParaRPr lang="en-US" sz="1700" dirty="0"/>
          </a:p>
          <a:p>
            <a:r>
              <a:rPr lang="en-US" sz="1700" b="1" dirty="0"/>
              <a:t>I was asked to speak on how to keep food costs below $6 per resident.</a:t>
            </a:r>
          </a:p>
          <a:p>
            <a:endParaRPr lang="en-US"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198062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Today, I will be discussing a few methods to control food costs</a:t>
            </a:r>
          </a:p>
          <a:p>
            <a:endParaRPr lang="en-US" sz="1700" dirty="0"/>
          </a:p>
          <a:p>
            <a:pPr lvl="1"/>
            <a:r>
              <a:rPr lang="en-US" sz="1700" dirty="0"/>
              <a:t>#1 is Portion Controls and Waste Management</a:t>
            </a:r>
          </a:p>
          <a:p>
            <a:pPr lvl="1"/>
            <a:endParaRPr lang="en-US" sz="1700" dirty="0" smtClean="0"/>
          </a:p>
          <a:p>
            <a:pPr lvl="1"/>
            <a:r>
              <a:rPr lang="en-US" sz="1700" dirty="0" smtClean="0"/>
              <a:t>Also, We need </a:t>
            </a:r>
            <a:r>
              <a:rPr lang="en-US" sz="1700" dirty="0"/>
              <a:t>to follow an established menu &amp; recipes</a:t>
            </a:r>
          </a:p>
          <a:p>
            <a:pPr lvl="1"/>
            <a:r>
              <a:rPr lang="en-US" sz="1700" dirty="0" smtClean="0"/>
              <a:t>At DCC </a:t>
            </a:r>
            <a:r>
              <a:rPr lang="en-US" sz="1700" dirty="0"/>
              <a:t>We use the </a:t>
            </a:r>
            <a:r>
              <a:rPr lang="en-US" sz="1700" dirty="0" err="1"/>
              <a:t>SuzyQ</a:t>
            </a:r>
            <a:r>
              <a:rPr lang="en-US" sz="1700" dirty="0"/>
              <a:t> Dining Service method</a:t>
            </a:r>
          </a:p>
          <a:p>
            <a:pPr lvl="1"/>
            <a:r>
              <a:rPr lang="en-US" sz="1700" dirty="0" smtClean="0"/>
              <a:t>And purchasing </a:t>
            </a:r>
            <a:r>
              <a:rPr lang="en-US" sz="1700" dirty="0"/>
              <a:t>cost controls such as </a:t>
            </a:r>
            <a:endParaRPr lang="en-US" sz="1700" dirty="0" smtClean="0"/>
          </a:p>
          <a:p>
            <a:pPr lvl="1"/>
            <a:r>
              <a:rPr lang="en-US" sz="1700" dirty="0"/>
              <a:t>	</a:t>
            </a:r>
            <a:r>
              <a:rPr lang="en-US" sz="1700" dirty="0" smtClean="0"/>
              <a:t>Scratch </a:t>
            </a:r>
            <a:r>
              <a:rPr lang="en-US" sz="1700" dirty="0"/>
              <a:t>vs Ready-To-Use</a:t>
            </a:r>
          </a:p>
          <a:p>
            <a:pPr lvl="1"/>
            <a:endParaRPr lang="en-US" sz="1700" dirty="0"/>
          </a:p>
          <a:p>
            <a:r>
              <a:rPr lang="en-US" sz="1700" dirty="0"/>
              <a:t>The main topic of my presentation will focus on </a:t>
            </a:r>
          </a:p>
          <a:p>
            <a:pPr marL="785305" lvl="1" indent="-302040">
              <a:buFont typeface="Wingdings" panose="05000000000000000000" pitchFamily="2" charset="2"/>
              <a:buChar char="ü"/>
            </a:pPr>
            <a:r>
              <a:rPr lang="en-US" sz="1700" dirty="0"/>
              <a:t>In-House Texture Modified Diets for all </a:t>
            </a:r>
            <a:r>
              <a:rPr lang="en-US" sz="1700" dirty="0" smtClean="0"/>
              <a:t>meals</a:t>
            </a:r>
            <a:endParaRPr lang="en-US" sz="1700" dirty="0"/>
          </a:p>
          <a:p>
            <a:endParaRPr lang="en-US"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889209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32" indent="-241632">
              <a:buAutoNum type="arabicPeriod"/>
            </a:pPr>
            <a:r>
              <a:rPr lang="en-US" sz="1500" dirty="0"/>
              <a:t>When talking about portion control &amp; waste management we need to following established menu &amp; standardized recipes ensures quality control as well as cost controls. </a:t>
            </a:r>
          </a:p>
          <a:p>
            <a:pPr marL="724896" lvl="1" indent="-241632">
              <a:buFont typeface="Wingdings" panose="05000000000000000000" pitchFamily="2" charset="2"/>
              <a:buChar char="ü"/>
            </a:pPr>
            <a:r>
              <a:rPr lang="en-US" baseline="0" dirty="0" smtClean="0"/>
              <a:t>Only food listed should be ordered and used in recipes, all substitutions must be documented. </a:t>
            </a:r>
          </a:p>
          <a:p>
            <a:pPr marL="724896" lvl="1" indent="-241632">
              <a:buFont typeface="Wingdings" panose="05000000000000000000" pitchFamily="2" charset="2"/>
              <a:buChar char="ü"/>
            </a:pPr>
            <a:r>
              <a:rPr lang="en-US" baseline="0" dirty="0" smtClean="0"/>
              <a:t>It’s easier to follow up on our food costs.</a:t>
            </a:r>
          </a:p>
          <a:p>
            <a:pPr lvl="1"/>
            <a:endParaRPr lang="en-US" sz="1500" dirty="0"/>
          </a:p>
          <a:p>
            <a:pPr marL="241632" indent="-241632">
              <a:buAutoNum type="arabicPeriod"/>
            </a:pPr>
            <a:r>
              <a:rPr lang="en-US" sz="1500" dirty="0"/>
              <a:t>We use  Susie Q cart in the dining room so its easier to ask the resident what they want and how much. </a:t>
            </a:r>
          </a:p>
          <a:p>
            <a:pPr marL="724896" lvl="1" indent="-241632">
              <a:buFont typeface="Wingdings" panose="05000000000000000000" pitchFamily="2" charset="2"/>
              <a:buChar char="ü"/>
            </a:pPr>
            <a:r>
              <a:rPr lang="en-US" baseline="0" dirty="0" smtClean="0"/>
              <a:t>Staff interact with residents &amp; find out what food they like and don’t like</a:t>
            </a:r>
          </a:p>
          <a:p>
            <a:pPr marL="724896" lvl="1" indent="-241632">
              <a:buFont typeface="Wingdings" panose="05000000000000000000" pitchFamily="2" charset="2"/>
              <a:buChar char="ü"/>
            </a:pPr>
            <a:r>
              <a:rPr lang="en-US" baseline="0" dirty="0" smtClean="0"/>
              <a:t>Menus can be changed so we are serving the food residents like – so there is less waste</a:t>
            </a:r>
          </a:p>
          <a:p>
            <a:pPr marL="181225" indent="-181225">
              <a:buFont typeface="Arial" panose="020B0604020202020204" pitchFamily="34" charset="0"/>
              <a:buChar char="•"/>
            </a:pPr>
            <a:r>
              <a:rPr lang="en-US" sz="1500" b="1" dirty="0"/>
              <a:t>That helps us control waste by knowing the portion size.</a:t>
            </a:r>
          </a:p>
          <a:p>
            <a:pPr marL="724896" lvl="1" indent="-241632">
              <a:buFont typeface="Wingdings" panose="05000000000000000000" pitchFamily="2" charset="2"/>
              <a:buChar char="ü"/>
            </a:pPr>
            <a:endParaRPr lang="en-US" sz="1500" dirty="0"/>
          </a:p>
          <a:p>
            <a:pPr marL="296408" indent="-296408">
              <a:buFont typeface="Wingdings" panose="05000000000000000000" pitchFamily="2" charset="2"/>
              <a:buChar char="Ø"/>
            </a:pPr>
            <a:r>
              <a:rPr lang="en-US" sz="1500" dirty="0"/>
              <a:t> </a:t>
            </a:r>
            <a:r>
              <a:rPr lang="en-US" sz="1500" dirty="0" smtClean="0"/>
              <a:t>We don’t </a:t>
            </a:r>
            <a:r>
              <a:rPr lang="en-US" sz="1500" dirty="0"/>
              <a:t>overproduce </a:t>
            </a:r>
            <a:r>
              <a:rPr lang="en-US" sz="1500" dirty="0" smtClean="0"/>
              <a:t>food in </a:t>
            </a:r>
            <a:r>
              <a:rPr lang="en-US" sz="1500" dirty="0"/>
              <a:t>the kitchen – there should only be about 5% or less leftover food at the end of meal service. </a:t>
            </a:r>
          </a:p>
          <a:p>
            <a:endParaRPr lang="en-US" sz="1500" dirty="0" smtClean="0"/>
          </a:p>
          <a:p>
            <a:pPr marL="296408" indent="-296408">
              <a:buFont typeface="Wingdings" panose="05000000000000000000" pitchFamily="2" charset="2"/>
              <a:buChar char="Ø"/>
            </a:pPr>
            <a:r>
              <a:rPr lang="en-US" sz="1500" dirty="0" smtClean="0"/>
              <a:t>We need to Count </a:t>
            </a:r>
            <a:r>
              <a:rPr lang="en-US" sz="1500" dirty="0"/>
              <a:t>portions - consider large and small portions, dislikes, allergies and </a:t>
            </a:r>
            <a:r>
              <a:rPr lang="en-US" sz="1500" dirty="0" smtClean="0"/>
              <a:t>alternates</a:t>
            </a:r>
            <a:endParaRPr lang="en-US" dirty="0" smtClean="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39420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There are many purchasing cost controls but I am only going to mention </a:t>
            </a:r>
          </a:p>
          <a:p>
            <a:endParaRPr lang="en-US" sz="1700" b="1" dirty="0"/>
          </a:p>
          <a:p>
            <a:pPr marL="785305" lvl="1" indent="-302040">
              <a:buFont typeface="Wingdings" panose="05000000000000000000" pitchFamily="2" charset="2"/>
              <a:buChar char="Ø"/>
            </a:pPr>
            <a:r>
              <a:rPr lang="en-US" sz="1700" b="1" dirty="0"/>
              <a:t>	Scratch vs Ready to Use</a:t>
            </a:r>
          </a:p>
          <a:p>
            <a:pPr lvl="1"/>
            <a:endParaRPr lang="en-US" sz="1700" dirty="0"/>
          </a:p>
          <a:p>
            <a:r>
              <a:rPr lang="en-US" sz="1700" dirty="0"/>
              <a:t>The point is that making food from scratch is cheaper to purchase but requires more </a:t>
            </a:r>
            <a:r>
              <a:rPr lang="en-US" sz="1700" dirty="0" err="1"/>
              <a:t>labour</a:t>
            </a:r>
            <a:r>
              <a:rPr lang="en-US" sz="1700" dirty="0"/>
              <a:t> to produce it.</a:t>
            </a:r>
          </a:p>
          <a:p>
            <a:pPr marL="785305" lvl="1" indent="-302040">
              <a:buFont typeface="Wingdings" panose="05000000000000000000" pitchFamily="2" charset="2"/>
              <a:buChar char="Ø"/>
            </a:pPr>
            <a:endParaRPr lang="en-US" sz="1700" dirty="0"/>
          </a:p>
          <a:p>
            <a:pPr marL="785305" lvl="1" indent="-302040">
              <a:buFont typeface="Wingdings" panose="05000000000000000000" pitchFamily="2" charset="2"/>
              <a:buChar char="Ø"/>
            </a:pPr>
            <a:r>
              <a:rPr lang="en-US" sz="1700" b="1" dirty="0" err="1"/>
              <a:t>Labour</a:t>
            </a:r>
            <a:r>
              <a:rPr lang="en-US" sz="1700" b="1" dirty="0"/>
              <a:t> is Expensive!</a:t>
            </a:r>
          </a:p>
          <a:p>
            <a:pPr marL="785305" lvl="1" indent="-302040">
              <a:buFont typeface="Wingdings" panose="05000000000000000000" pitchFamily="2" charset="2"/>
              <a:buChar char="Ø"/>
            </a:pPr>
            <a:endParaRPr lang="en-US" sz="1700" dirty="0"/>
          </a:p>
          <a:p>
            <a:pPr marL="302040" indent="-302040">
              <a:buFont typeface="Wingdings" panose="05000000000000000000" pitchFamily="2" charset="2"/>
              <a:buChar char="Ø"/>
            </a:pPr>
            <a:r>
              <a:rPr lang="en-US" sz="1700" dirty="0"/>
              <a:t>At Dufferin we do both but our main cost savings comes from making our own texture modified diets.</a:t>
            </a:r>
          </a:p>
          <a:p>
            <a:endParaRPr lang="en-US"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714646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sz="1700" dirty="0" smtClean="0"/>
          </a:p>
          <a:p>
            <a:pPr algn="ctr"/>
            <a:r>
              <a:rPr lang="en-US" sz="1700" dirty="0" smtClean="0"/>
              <a:t>The </a:t>
            </a:r>
            <a:r>
              <a:rPr lang="en-US" sz="1700" dirty="0"/>
              <a:t>Challenge is to provide </a:t>
            </a:r>
          </a:p>
          <a:p>
            <a:pPr algn="ctr"/>
            <a:r>
              <a:rPr lang="en-US" sz="1700" dirty="0"/>
              <a:t>nutritious food </a:t>
            </a:r>
          </a:p>
          <a:p>
            <a:pPr algn="ctr"/>
            <a:r>
              <a:rPr lang="en-US" sz="1700" dirty="0"/>
              <a:t>for all texture modified diets</a:t>
            </a:r>
            <a:r>
              <a:rPr lang="en-US" sz="1700" dirty="0" smtClean="0"/>
              <a:t>.</a:t>
            </a:r>
          </a:p>
          <a:p>
            <a:pPr algn="ctr"/>
            <a:endParaRPr lang="en-US" sz="1700" dirty="0"/>
          </a:p>
          <a:p>
            <a:r>
              <a:rPr lang="en-US" sz="1700" dirty="0"/>
              <a:t>At DCC we have </a:t>
            </a:r>
            <a:r>
              <a:rPr lang="en-US" sz="1700" b="1" u="sng" dirty="0" smtClean="0"/>
              <a:t>153 residents </a:t>
            </a:r>
          </a:p>
          <a:p>
            <a:r>
              <a:rPr lang="en-US" sz="1700" dirty="0" smtClean="0"/>
              <a:t>	But </a:t>
            </a:r>
            <a:r>
              <a:rPr lang="en-US" sz="1700" dirty="0"/>
              <a:t>only </a:t>
            </a:r>
            <a:r>
              <a:rPr lang="en-US" sz="1700" b="1" dirty="0"/>
              <a:t>15</a:t>
            </a:r>
            <a:r>
              <a:rPr lang="en-US" sz="1700" dirty="0"/>
              <a:t> regular diets </a:t>
            </a:r>
          </a:p>
          <a:p>
            <a:pPr marL="785305" lvl="1" indent="-302040">
              <a:buFont typeface="Wingdings" panose="05000000000000000000" pitchFamily="2" charset="2"/>
              <a:buChar char="Ø"/>
            </a:pPr>
            <a:r>
              <a:rPr lang="en-US" sz="1700" dirty="0"/>
              <a:t>	all the rest are texture modified diets, </a:t>
            </a:r>
          </a:p>
          <a:p>
            <a:pPr marL="785305" lvl="1" indent="-302040">
              <a:buFont typeface="Wingdings" panose="05000000000000000000" pitchFamily="2" charset="2"/>
              <a:buChar char="Ø"/>
            </a:pPr>
            <a:r>
              <a:rPr lang="en-US" sz="1700" dirty="0"/>
              <a:t>cut up, mince and puree</a:t>
            </a:r>
            <a:r>
              <a:rPr lang="en-US" sz="1700" dirty="0" smtClean="0"/>
              <a:t>.</a:t>
            </a:r>
          </a:p>
          <a:p>
            <a:pPr marL="785305" lvl="1" indent="-302040">
              <a:buFont typeface="Wingdings" panose="05000000000000000000" pitchFamily="2" charset="2"/>
              <a:buChar char="Ø"/>
            </a:pPr>
            <a:endParaRPr lang="en-US" sz="1700" dirty="0"/>
          </a:p>
          <a:p>
            <a:pPr marL="483265" lvl="1"/>
            <a:r>
              <a:rPr lang="en-US" sz="1700" u="sng" dirty="0" smtClean="0"/>
              <a:t>About </a:t>
            </a:r>
            <a:r>
              <a:rPr lang="en-US" sz="1700" b="1" u="sng" dirty="0" smtClean="0"/>
              <a:t>50%</a:t>
            </a:r>
            <a:r>
              <a:rPr lang="en-US" sz="1700" u="sng" dirty="0" smtClean="0"/>
              <a:t> of our residents are minced &amp; pureed</a:t>
            </a:r>
            <a:endParaRPr lang="en-US" sz="1700" u="sng" dirty="0"/>
          </a:p>
          <a:p>
            <a:endParaRPr lang="en-US" sz="1700" dirty="0"/>
          </a:p>
          <a:p>
            <a:r>
              <a:rPr lang="en-US" sz="1700" b="1" dirty="0"/>
              <a:t>So you can see how important it is to make </a:t>
            </a:r>
            <a:r>
              <a:rPr lang="en-US" sz="1700" b="1" u="sng" dirty="0"/>
              <a:t>your own </a:t>
            </a:r>
            <a:r>
              <a:rPr lang="en-US" sz="1700" b="1" dirty="0"/>
              <a:t>texture modified diets to help </a:t>
            </a:r>
            <a:r>
              <a:rPr lang="en-US" sz="1700" b="1" u="sng" dirty="0"/>
              <a:t>YOU</a:t>
            </a:r>
            <a:r>
              <a:rPr lang="en-US" sz="1700" b="1" dirty="0"/>
              <a:t> save money.</a:t>
            </a:r>
          </a:p>
          <a:p>
            <a:pPr algn="ctr"/>
            <a:endParaRPr lang="en-US" sz="1700" dirty="0"/>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413200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b="1" dirty="0"/>
              <a:t>For our Pureed Breakfast Bowl we make our own Fortified Hot Cereal</a:t>
            </a:r>
          </a:p>
          <a:p>
            <a:pPr marL="362448" indent="-362448">
              <a:buFont typeface="Wingdings" panose="05000000000000000000" pitchFamily="2" charset="2"/>
              <a:buChar char="Ø"/>
            </a:pPr>
            <a:r>
              <a:rPr lang="en-US" sz="1700" dirty="0"/>
              <a:t>We use Cream of Wheat, add natural wheat bran and liquid egg</a:t>
            </a:r>
          </a:p>
          <a:p>
            <a:pPr marL="362448" indent="-362448">
              <a:buFont typeface="Wingdings" panose="05000000000000000000" pitchFamily="2" charset="2"/>
              <a:buChar char="Ø"/>
            </a:pPr>
            <a:r>
              <a:rPr lang="en-US" sz="1700" dirty="0"/>
              <a:t>For Pureed Fruit we use can fruit with the juice and a starch based thickener.</a:t>
            </a:r>
          </a:p>
          <a:p>
            <a:pPr marL="362448" indent="-362448">
              <a:buFont typeface="Wingdings" panose="05000000000000000000" pitchFamily="2" charset="2"/>
              <a:buChar char="Ø"/>
            </a:pPr>
            <a:r>
              <a:rPr lang="en-US" sz="1700" dirty="0"/>
              <a:t>In the dining room we add the fruit, brown sugar &amp; milk to the hot cereal</a:t>
            </a:r>
          </a:p>
          <a:p>
            <a:pPr marL="362448" indent="-362448">
              <a:buFont typeface="Wingdings" panose="05000000000000000000" pitchFamily="2" charset="2"/>
              <a:buChar char="Ø"/>
            </a:pPr>
            <a:endParaRPr lang="en-US" sz="1700" dirty="0"/>
          </a:p>
          <a:p>
            <a:r>
              <a:rPr lang="en-US" sz="1700" b="1" dirty="0"/>
              <a:t>This is a complete nutritious breakfast for a very low cost!</a:t>
            </a:r>
          </a:p>
          <a:p>
            <a:endParaRPr lang="en-US"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954177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700" b="1" dirty="0" smtClean="0"/>
          </a:p>
          <a:p>
            <a:r>
              <a:rPr lang="en-US" sz="1700" b="1" dirty="0" smtClean="0"/>
              <a:t>Ladies </a:t>
            </a:r>
            <a:r>
              <a:rPr lang="en-US" sz="1700" b="1" dirty="0"/>
              <a:t>and Gentleman </a:t>
            </a:r>
          </a:p>
          <a:p>
            <a:endParaRPr lang="en-US" sz="1700" b="1" dirty="0"/>
          </a:p>
          <a:p>
            <a:r>
              <a:rPr lang="en-US" sz="1700" b="1" dirty="0"/>
              <a:t>I would like to present to you, My Famous Breakfast Bowl!</a:t>
            </a:r>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209453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For my lunch, we have soup, sandwich and salad. I make all my soups from scratch which is a huge cost savings.</a:t>
            </a:r>
          </a:p>
          <a:p>
            <a:endParaRPr lang="en-US" sz="1700" dirty="0"/>
          </a:p>
          <a:p>
            <a:r>
              <a:rPr lang="en-US" sz="1700" dirty="0"/>
              <a:t>For our Minced and Pureed soups we make in-house using instant mashed potatoes or left over potatoes, instead of using commercial thickener (which is expensive)</a:t>
            </a:r>
          </a:p>
          <a:p>
            <a:endParaRPr lang="en-US" sz="1700" dirty="0"/>
          </a:p>
          <a:p>
            <a:r>
              <a:rPr lang="en-US" sz="1700" b="1" dirty="0"/>
              <a:t>Potatoes help to increase nutritional values as well as save money.</a:t>
            </a:r>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887684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For our regular sandwiches we slice all our meat in-house</a:t>
            </a:r>
          </a:p>
          <a:p>
            <a:endParaRPr lang="en-US" sz="1700" dirty="0"/>
          </a:p>
          <a:p>
            <a:r>
              <a:rPr lang="en-US" sz="1700" dirty="0"/>
              <a:t>We mince our own meat and make mince sandwiches and  use the cut off crusts for our puree sandwiches. </a:t>
            </a:r>
          </a:p>
          <a:p>
            <a:endParaRPr lang="en-US" sz="1700" dirty="0"/>
          </a:p>
          <a:p>
            <a:r>
              <a:rPr lang="en-US" sz="1700" dirty="0"/>
              <a:t>The purees are blending in the robot coupe to the right texture and added crusts, helps thicken it.</a:t>
            </a:r>
          </a:p>
          <a:p>
            <a:endParaRPr lang="en-US" sz="1700" dirty="0"/>
          </a:p>
          <a:p>
            <a:r>
              <a:rPr lang="en-US" sz="1700" dirty="0"/>
              <a:t>We make our own salads and we use the trimmings from the salad prep to mince and puree the salad in the robot coupe with starch based thickener to get the right texture.</a:t>
            </a:r>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684307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43203"/>
            <a:ext cx="5852160" cy="4320540"/>
          </a:xfrm>
        </p:spPr>
        <p:txBody>
          <a:bodyPr/>
          <a:lstStyle/>
          <a:p>
            <a:r>
              <a:rPr lang="en-US" sz="1700" dirty="0"/>
              <a:t>Here it is Ladies and Gentleman. </a:t>
            </a:r>
          </a:p>
          <a:p>
            <a:endParaRPr lang="en-US" sz="1700" dirty="0"/>
          </a:p>
          <a:p>
            <a:r>
              <a:rPr lang="en-US" sz="1700" dirty="0"/>
              <a:t>My mince and pureed salad and cheese sandwiches.</a:t>
            </a:r>
          </a:p>
          <a:p>
            <a:endParaRPr lang="en-US" sz="1700" dirty="0"/>
          </a:p>
          <a:p>
            <a:pPr marL="302040" indent="-302040">
              <a:buFont typeface="Wingdings" panose="05000000000000000000" pitchFamily="2" charset="2"/>
              <a:buChar char="Ø"/>
            </a:pPr>
            <a:r>
              <a:rPr lang="en-US" sz="1700" b="1" dirty="0"/>
              <a:t>It looks good, It tastes good,  It is cheaper to make.</a:t>
            </a:r>
          </a:p>
          <a:p>
            <a:endParaRPr lang="en-US" sz="1700" b="1" dirty="0"/>
          </a:p>
          <a:p>
            <a:r>
              <a:rPr lang="en-US" sz="1700" b="1" dirty="0"/>
              <a:t>And is excellent quality</a:t>
            </a:r>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843704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For our dinner menu we have pineapple glazed ham, mashed potatoes and carrots</a:t>
            </a:r>
          </a:p>
          <a:p>
            <a:endParaRPr lang="en-US" sz="1700" dirty="0"/>
          </a:p>
          <a:p>
            <a:r>
              <a:rPr lang="en-US" sz="1700" dirty="0"/>
              <a:t>We slice, cut up, mince and puree our own ham. I add bread crust to thicken pureed ham</a:t>
            </a:r>
          </a:p>
          <a:p>
            <a:endParaRPr lang="en-US" sz="1700" dirty="0"/>
          </a:p>
          <a:p>
            <a:r>
              <a:rPr lang="en-US" sz="1700" dirty="0"/>
              <a:t>For my pureed vegetable , I use instant potato to thicken to get the right texture.</a:t>
            </a:r>
          </a:p>
          <a:p>
            <a:endParaRPr lang="en-US" sz="1700" dirty="0"/>
          </a:p>
          <a:p>
            <a:r>
              <a:rPr lang="en-US" sz="1700" dirty="0"/>
              <a:t>Potatoes and bread help keep our food costs down instead of using commercial based thickener.</a:t>
            </a:r>
          </a:p>
          <a:p>
            <a:endParaRPr lang="en-US" sz="1700" dirty="0"/>
          </a:p>
          <a:p>
            <a:endParaRPr lang="en-US" sz="17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04826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sz="1700" b="1" dirty="0" smtClean="0"/>
          </a:p>
          <a:p>
            <a:pPr algn="ctr"/>
            <a:endParaRPr lang="en-US" sz="1700" b="1" dirty="0"/>
          </a:p>
          <a:p>
            <a:pPr algn="ctr"/>
            <a:r>
              <a:rPr lang="en-US" sz="2100" b="1" dirty="0" smtClean="0"/>
              <a:t>Voila </a:t>
            </a:r>
            <a:r>
              <a:rPr lang="en-US" sz="2100" b="1" dirty="0"/>
              <a:t>… Here is my </a:t>
            </a:r>
          </a:p>
          <a:p>
            <a:pPr algn="ctr"/>
            <a:r>
              <a:rPr lang="en-US" sz="2100" b="1" dirty="0"/>
              <a:t>mince and puree </a:t>
            </a:r>
          </a:p>
          <a:p>
            <a:pPr algn="ctr"/>
            <a:r>
              <a:rPr lang="en-US" sz="2100" b="1" dirty="0"/>
              <a:t>dinner meal</a:t>
            </a:r>
          </a:p>
          <a:p>
            <a:pPr algn="ctr"/>
            <a:endParaRPr lang="en-US" sz="2100" b="1" dirty="0"/>
          </a:p>
          <a:p>
            <a:endParaRPr lang="en-US" sz="2100"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388729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b="1" dirty="0"/>
          </a:p>
          <a:p>
            <a:r>
              <a:rPr lang="en-US" sz="1700" dirty="0"/>
              <a:t>For our drinks we do purchase some ready to use thickened juice and make our own thick milk, water and diet juice. </a:t>
            </a:r>
          </a:p>
          <a:p>
            <a:endParaRPr lang="en-US" sz="1700" dirty="0"/>
          </a:p>
          <a:p>
            <a:r>
              <a:rPr lang="en-US" sz="1700" dirty="0"/>
              <a:t>We puree &amp; mince our regular desserts so everybody gets the same thing. </a:t>
            </a:r>
          </a:p>
          <a:p>
            <a:endParaRPr lang="en-US" sz="1700" dirty="0"/>
          </a:p>
          <a:p>
            <a:pPr marL="302040" indent="-302040">
              <a:buFont typeface="Wingdings" panose="05000000000000000000" pitchFamily="2" charset="2"/>
              <a:buChar char="Ø"/>
            </a:pPr>
            <a:r>
              <a:rPr lang="en-US" sz="1700" dirty="0"/>
              <a:t>We always follow our menus and recipes for all our texture modified diets so everyone gets </a:t>
            </a:r>
            <a:r>
              <a:rPr lang="en-US" sz="1700" dirty="0" smtClean="0"/>
              <a:t>good quality </a:t>
            </a:r>
            <a:r>
              <a:rPr lang="en-US" sz="1700" dirty="0"/>
              <a:t>food</a:t>
            </a:r>
            <a:r>
              <a:rPr lang="en-US" sz="1700" dirty="0" smtClean="0"/>
              <a:t>.</a:t>
            </a:r>
          </a:p>
          <a:p>
            <a:pPr marL="302040" indent="-302040">
              <a:buFont typeface="Wingdings" panose="05000000000000000000" pitchFamily="2" charset="2"/>
              <a:buChar char="Ø"/>
            </a:pPr>
            <a:endParaRPr lang="en-US" sz="1700" b="1" dirty="0"/>
          </a:p>
          <a:p>
            <a:pPr marL="302040" indent="-302040">
              <a:buFont typeface="Wingdings" panose="05000000000000000000" pitchFamily="2" charset="2"/>
              <a:buChar char="Ø"/>
            </a:pPr>
            <a:r>
              <a:rPr lang="en-US" sz="2100" b="1" dirty="0" smtClean="0"/>
              <a:t>At DCC we are proud to serve excellent food AND stay within of budget to keep our food costs </a:t>
            </a:r>
            <a:r>
              <a:rPr lang="en-US" sz="2100" b="1" u="sng" dirty="0" smtClean="0"/>
              <a:t>under $6 per resident per day</a:t>
            </a:r>
            <a:r>
              <a:rPr lang="en-US" sz="2100" b="1" dirty="0" smtClean="0"/>
              <a:t>.</a:t>
            </a:r>
            <a:endParaRPr lang="en-US" sz="2100" b="1" dirty="0"/>
          </a:p>
          <a:p>
            <a:pPr marL="302040" indent="-302040">
              <a:buFont typeface="Wingdings" panose="05000000000000000000" pitchFamily="2" charset="2"/>
              <a:buChar char="Ø"/>
            </a:pPr>
            <a:endParaRPr lang="en-US" sz="1700" b="1" dirty="0"/>
          </a:p>
          <a:p>
            <a:endParaRPr lang="en-US" sz="1500" dirty="0"/>
          </a:p>
          <a:p>
            <a:endParaRPr lang="en-US" dirty="0"/>
          </a:p>
        </p:txBody>
      </p:sp>
      <p:sp>
        <p:nvSpPr>
          <p:cNvPr id="4" name="Slide Number Placeholder 3"/>
          <p:cNvSpPr>
            <a:spLocks noGrp="1"/>
          </p:cNvSpPr>
          <p:nvPr>
            <p:ph type="sldNum" sz="quarter" idx="10"/>
          </p:nvPr>
        </p:nvSpPr>
        <p:spPr/>
        <p:txBody>
          <a:bodyPr/>
          <a:lstStyle/>
          <a:p>
            <a:fld id="{DEF1942D-3672-3F42-948F-375DF369547B}"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211357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24A6F6F7-B9E7-45D0-AB76-5BA99F77B751}" type="slidenum">
              <a:rPr lang="en-US" smtClean="0">
                <a:solidFill>
                  <a:srgbClr val="000000"/>
                </a:solidFill>
              </a:rPr>
              <a:pPr/>
              <a:t>23</a:t>
            </a:fld>
            <a:endParaRPr lang="en-US" smtClean="0">
              <a:solidFill>
                <a:srgbClr val="000000"/>
              </a:solidFill>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w="9525"/>
        </p:spPr>
        <p:txBody>
          <a:bodyPr/>
          <a:lstStyle/>
          <a:p>
            <a:endParaRPr lang="en-US" smtClean="0"/>
          </a:p>
        </p:txBody>
      </p:sp>
    </p:spTree>
    <p:extLst>
      <p:ext uri="{BB962C8B-B14F-4D97-AF65-F5344CB8AC3E}">
        <p14:creationId xmlns:p14="http://schemas.microsoft.com/office/powerpoint/2010/main" val="3550095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w="9525"/>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D24D05F0-9D13-40C5-A97D-38DCEFBCB51E}" type="slidenum">
              <a:rPr lang="en-US" smtClean="0">
                <a:solidFill>
                  <a:srgbClr val="000000"/>
                </a:solidFill>
              </a:rPr>
              <a:pPr/>
              <a:t>27</a:t>
            </a:fld>
            <a:endParaRPr lang="en-US" smtClean="0">
              <a:solidFill>
                <a:srgbClr val="000000"/>
              </a:solidFill>
            </a:endParaRPr>
          </a:p>
        </p:txBody>
      </p:sp>
    </p:spTree>
    <p:extLst>
      <p:ext uri="{BB962C8B-B14F-4D97-AF65-F5344CB8AC3E}">
        <p14:creationId xmlns:p14="http://schemas.microsoft.com/office/powerpoint/2010/main" val="1365222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B259B881-F956-4BD5-ADC0-D361F8056E9D}" type="slidenum">
              <a:rPr lang="en-US" smtClean="0">
                <a:solidFill>
                  <a:srgbClr val="000000"/>
                </a:solidFill>
              </a:rPr>
              <a:pPr/>
              <a:t>32</a:t>
            </a:fld>
            <a:endParaRPr lang="en-US" smtClean="0">
              <a:solidFill>
                <a:srgbClr val="000000"/>
              </a:solidFill>
            </a:endParaRPr>
          </a:p>
        </p:txBody>
      </p:sp>
    </p:spTree>
    <p:extLst>
      <p:ext uri="{BB962C8B-B14F-4D97-AF65-F5344CB8AC3E}">
        <p14:creationId xmlns:p14="http://schemas.microsoft.com/office/powerpoint/2010/main" val="3131231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w="9525"/>
        </p:spPr>
        <p:txBody>
          <a:bodyPr/>
          <a:lstStyle/>
          <a:p>
            <a:endParaRPr lang="en-US" smtClean="0"/>
          </a:p>
        </p:txBody>
      </p:sp>
      <p:sp>
        <p:nvSpPr>
          <p:cNvPr id="65540" name="Slide Number Placeholder 3"/>
          <p:cNvSpPr>
            <a:spLocks noGrp="1"/>
          </p:cNvSpPr>
          <p:nvPr>
            <p:ph type="sldNum" sz="quarter" idx="5"/>
          </p:nvPr>
        </p:nvSpPr>
        <p:spPr>
          <a:noFill/>
        </p:spPr>
        <p:txBody>
          <a:bodyPr/>
          <a:lstStyle/>
          <a:p>
            <a:fld id="{BD8AB23A-C9BD-4C99-BAE9-09C47FF14BED}" type="slidenum">
              <a:rPr lang="en-US" smtClean="0">
                <a:solidFill>
                  <a:srgbClr val="000000"/>
                </a:solidFill>
              </a:rPr>
              <a:pPr/>
              <a:t>76</a:t>
            </a:fld>
            <a:endParaRPr lang="en-US" smtClean="0">
              <a:solidFill>
                <a:srgbClr val="000000"/>
              </a:solidFill>
            </a:endParaRPr>
          </a:p>
        </p:txBody>
      </p:sp>
    </p:spTree>
    <p:extLst>
      <p:ext uri="{BB962C8B-B14F-4D97-AF65-F5344CB8AC3E}">
        <p14:creationId xmlns:p14="http://schemas.microsoft.com/office/powerpoint/2010/main" val="2650285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2C3DF40-8023-4BDB-ADD3-8DFC1984C39E}"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13738F8-C841-4C1C-81C1-313537474BE3}"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9383D34-B1E1-4361-A68D-B8308B3B4399}"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5591706-5DB7-4E36-AE66-AAECDD10F854}"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AF2420D-E50E-45BD-970A-6D08B8FB276A}"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7DACA055-D6FB-458E-8828-457427FE5FE1}"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72585751-9E94-43B0-B786-85049C4B655C}"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EB4B8F5-09CB-4F6A-B92F-51820429D9E2}"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DD34A0E-104F-4C16-B65E-CAD8FB3B113B}"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06A1289-CA3B-42FA-92DA-7DA88808572F}"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5C5C171-1CA6-442D-BAEC-97545C234FB3}"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endParaRPr lang="en-CA"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F66C010-0A69-41B8-A48F-2769D6DF1BF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CA"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8532D3-D5BC-4C54-B7EF-D13A732B7E9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CA"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0D8B0A6-1659-453D-9CE6-91300D1846D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endParaRPr lang="en-CA" alt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6160363B-6DCA-4A64-B64E-CEB1260FB252}"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pPr>
              <a:defRPr/>
            </a:pPr>
            <a:endParaRPr lang="en-CA" alt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4903CAB-D08D-4B03-9A84-FDF1CAAE73EC}"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CA" alt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0D12FC6-6A12-4851-A3C9-F9A4113CF48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CA" alt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3ECBDC43-7434-4D82-BCB7-08B92513BB00}"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CA" altLang="en-US"/>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en-US"/>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68C6F098-E32D-494A-ABE8-A4FD31E53299}"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smtClean="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5"/>
          </p:nvPr>
        </p:nvSpPr>
        <p:spPr/>
        <p:txBody>
          <a:bodyPr/>
          <a:lstStyle>
            <a:lvl1pPr>
              <a:defRPr/>
            </a:lvl1pPr>
          </a:lstStyle>
          <a:p>
            <a:pPr>
              <a:defRPr/>
            </a:pPr>
            <a:endParaRPr lang="en-CA" alt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vl1pPr>
          </a:lstStyle>
          <a:p>
            <a:pPr>
              <a:defRPr/>
            </a:pPr>
            <a:fld id="{A16E0F72-19E9-4188-A263-1BAF5A9D8419}"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CA"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173F9B-89FC-4605-B69B-2F9347EC482A}"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CA"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B56A92-F904-4D68-951F-81D092EFA0E8}"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5" name="Straight Connector 4"/>
          <p:cNvCxnSpPr/>
          <p:nvPr/>
        </p:nvCxnSpPr>
        <p:spPr>
          <a:xfrm>
            <a:off x="0" y="2925763"/>
            <a:ext cx="9144000" cy="158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514600" y="2362200"/>
            <a:ext cx="4114800" cy="1127125"/>
          </a:xfrm>
          <a:prstGeom prst="rect">
            <a:avLst/>
          </a:prstGeom>
          <a:solidFill>
            <a:schemeClr val="tx1"/>
          </a:solidFill>
          <a:ln w="76200" cmpd="thinThick">
            <a:solidFill>
              <a:schemeClr val="tx1"/>
            </a:solidFill>
            <a:miter lim="800000"/>
          </a:ln>
        </p:spPr>
        <p:txBody>
          <a:bodyPr anchor="ctr">
            <a:normAutofit/>
          </a:bodyPr>
          <a:lstStyle/>
          <a:p>
            <a:pPr>
              <a:spcBef>
                <a:spcPts val="400"/>
              </a:spcBef>
              <a:defRPr/>
            </a:pPr>
            <a:endParaRPr lang="en-US" b="1" cap="all">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7" name="Date Placeholder 10"/>
          <p:cNvSpPr>
            <a:spLocks noGrp="1"/>
          </p:cNvSpPr>
          <p:nvPr>
            <p:ph type="dt" sz="half" idx="10"/>
          </p:nvPr>
        </p:nvSpPr>
        <p:spPr bwMode="black"/>
        <p:txBody>
          <a:bodyPr/>
          <a:lstStyle>
            <a:lvl1pPr>
              <a:defRPr/>
            </a:lvl1pPr>
          </a:lstStyle>
          <a:p>
            <a:pPr>
              <a:defRPr/>
            </a:pPr>
            <a:endParaRPr lang="en-US" altLang="en-US"/>
          </a:p>
        </p:txBody>
      </p:sp>
      <p:sp>
        <p:nvSpPr>
          <p:cNvPr id="8" name="Slide Number Placeholder 16"/>
          <p:cNvSpPr>
            <a:spLocks noGrp="1"/>
          </p:cNvSpPr>
          <p:nvPr>
            <p:ph type="sldNum" sz="quarter" idx="11"/>
          </p:nvPr>
        </p:nvSpPr>
        <p:spPr/>
        <p:txBody>
          <a:bodyPr/>
          <a:lstStyle>
            <a:lvl1pPr>
              <a:defRPr/>
            </a:lvl1pPr>
          </a:lstStyle>
          <a:p>
            <a:pPr>
              <a:defRPr/>
            </a:pPr>
            <a:fld id="{3CF27DF1-4356-4A0B-B14E-F0D58846A821}" type="slidenum">
              <a:rPr lang="en-US" altLang="en-US"/>
              <a:pPr>
                <a:defRPr/>
              </a:pPr>
              <a:t>‹#›</a:t>
            </a:fld>
            <a:endParaRPr lang="en-US" altLang="en-US"/>
          </a:p>
        </p:txBody>
      </p:sp>
      <p:sp>
        <p:nvSpPr>
          <p:cNvPr id="9" name="Footer Placeholder 18"/>
          <p:cNvSpPr>
            <a:spLocks noGrp="1"/>
          </p:cNvSpPr>
          <p:nvPr>
            <p:ph type="ftr" sz="quarter" idx="12"/>
          </p:nvPr>
        </p:nvSpPr>
        <p:spPr/>
        <p:txBody>
          <a:bodyPr/>
          <a:lstStyle>
            <a:lvl1pPr>
              <a:defRPr/>
            </a:lvl1pPr>
          </a:lstStyle>
          <a:p>
            <a:pPr>
              <a:defRPr/>
            </a:pPr>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4"/>
          </p:nvPr>
        </p:nvSpPr>
        <p:spPr/>
        <p:txBody>
          <a:bodyPr/>
          <a:lstStyle>
            <a:lvl1pPr>
              <a:defRPr/>
            </a:lvl1pPr>
          </a:lstStyle>
          <a:p>
            <a:pPr>
              <a:defRPr/>
            </a:pPr>
            <a:endParaRPr lang="en-US" altLang="en-US"/>
          </a:p>
        </p:txBody>
      </p:sp>
      <p:sp>
        <p:nvSpPr>
          <p:cNvPr id="5" name="Footer Placeholder 4"/>
          <p:cNvSpPr>
            <a:spLocks noGrp="1"/>
          </p:cNvSpPr>
          <p:nvPr>
            <p:ph type="ftr" sz="quarter" idx="15"/>
          </p:nvPr>
        </p:nvSpPr>
        <p:spPr/>
        <p:txBody>
          <a:bodyPr/>
          <a:lstStyle>
            <a:lvl1pPr>
              <a:defRPr/>
            </a:lvl1pPr>
          </a:lstStyle>
          <a:p>
            <a:pPr>
              <a:defRPr/>
            </a:pPr>
            <a:endParaRPr lang="en-US" altLang="en-US"/>
          </a:p>
        </p:txBody>
      </p:sp>
      <p:sp>
        <p:nvSpPr>
          <p:cNvPr id="6" name="Slide Number Placeholder 5"/>
          <p:cNvSpPr>
            <a:spLocks noGrp="1"/>
          </p:cNvSpPr>
          <p:nvPr>
            <p:ph type="sldNum" sz="quarter" idx="16"/>
          </p:nvPr>
        </p:nvSpPr>
        <p:spPr>
          <a:ln/>
        </p:spPr>
        <p:txBody>
          <a:bodyPr/>
          <a:lstStyle>
            <a:lvl1pPr>
              <a:defRPr/>
            </a:lvl1pPr>
          </a:lstStyle>
          <a:p>
            <a:pPr>
              <a:defRPr/>
            </a:pPr>
            <a:fld id="{16A51DFF-ECA4-4C08-A2CE-C8702D332ADE}" type="slidenum">
              <a:rPr lang="en-US" altLang="en-US"/>
              <a:pPr>
                <a:defRPr/>
              </a:pPr>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3922713"/>
            <a:ext cx="9144000" cy="2935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5" name="Straight Connector 4"/>
          <p:cNvCxnSpPr/>
          <p:nvPr/>
        </p:nvCxnSpPr>
        <p:spPr>
          <a:xfrm>
            <a:off x="0" y="3921125"/>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514600" y="3368675"/>
            <a:ext cx="4114800" cy="1127125"/>
          </a:xfrm>
          <a:prstGeom prst="rect">
            <a:avLst/>
          </a:prstGeom>
          <a:solidFill>
            <a:schemeClr val="tx1"/>
          </a:solidFill>
          <a:ln w="76200" cmpd="thinThick">
            <a:solidFill>
              <a:schemeClr val="tx1"/>
            </a:solidFill>
            <a:miter lim="800000"/>
          </a:ln>
        </p:spPr>
        <p:txBody>
          <a:bodyPr anchor="ctr">
            <a:normAutofit/>
          </a:bodyPr>
          <a:lstStyle/>
          <a:p>
            <a:pPr>
              <a:spcBef>
                <a:spcPts val="400"/>
              </a:spcBef>
              <a:defRPr/>
            </a:pPr>
            <a:endParaRPr lang="en-US" b="1" cap="all">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bIns="0" anchor="b"/>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12"/>
          <p:cNvSpPr>
            <a:spLocks noGrp="1"/>
          </p:cNvSpPr>
          <p:nvPr>
            <p:ph type="dt" sz="half" idx="10"/>
          </p:nvPr>
        </p:nvSpPr>
        <p:spPr/>
        <p:txBody>
          <a:bodyPr/>
          <a:lstStyle>
            <a:lvl1pPr>
              <a:defRPr/>
            </a:lvl1pPr>
          </a:lstStyle>
          <a:p>
            <a:pPr>
              <a:defRPr/>
            </a:pPr>
            <a:endParaRPr lang="en-US" altLang="en-US"/>
          </a:p>
        </p:txBody>
      </p:sp>
      <p:sp>
        <p:nvSpPr>
          <p:cNvPr id="8" name="Slide Number Placeholder 13"/>
          <p:cNvSpPr>
            <a:spLocks noGrp="1"/>
          </p:cNvSpPr>
          <p:nvPr>
            <p:ph type="sldNum" sz="quarter" idx="11"/>
          </p:nvPr>
        </p:nvSpPr>
        <p:spPr/>
        <p:txBody>
          <a:bodyPr/>
          <a:lstStyle>
            <a:lvl1pPr>
              <a:defRPr/>
            </a:lvl1pPr>
          </a:lstStyle>
          <a:p>
            <a:pPr>
              <a:defRPr/>
            </a:pPr>
            <a:fld id="{03FB1556-9EE0-4467-A6DF-EC190AC1FC98}" type="slidenum">
              <a:rPr lang="en-US" altLang="en-US"/>
              <a:pPr>
                <a:defRPr/>
              </a:pPr>
              <a:t>‹#›</a:t>
            </a:fld>
            <a:endParaRPr lang="en-US" altLang="en-US"/>
          </a:p>
        </p:txBody>
      </p:sp>
      <p:sp>
        <p:nvSpPr>
          <p:cNvPr id="11" name="Footer Placeholder 14"/>
          <p:cNvSpPr>
            <a:spLocks noGrp="1"/>
          </p:cNvSpPr>
          <p:nvPr>
            <p:ph type="ftr" sz="quarter" idx="12"/>
          </p:nvPr>
        </p:nvSpPr>
        <p:spPr/>
        <p:txBody>
          <a:bodyPr/>
          <a:lstStyle>
            <a:lvl1pPr>
              <a:defRPr/>
            </a:lvl1pPr>
          </a:lstStyle>
          <a:p>
            <a:pPr>
              <a:defRPr/>
            </a:pPr>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5"/>
          </p:nvPr>
        </p:nvSpPr>
        <p:spPr/>
        <p:txBody>
          <a:bodyPr/>
          <a:lstStyle>
            <a:lvl1pPr>
              <a:defRPr/>
            </a:lvl1pPr>
          </a:lstStyle>
          <a:p>
            <a:pPr>
              <a:defRPr/>
            </a:pPr>
            <a:endParaRPr lang="en-US" altLang="en-US"/>
          </a:p>
        </p:txBody>
      </p:sp>
      <p:sp>
        <p:nvSpPr>
          <p:cNvPr id="6" name="Footer Placeholder 4"/>
          <p:cNvSpPr>
            <a:spLocks noGrp="1"/>
          </p:cNvSpPr>
          <p:nvPr>
            <p:ph type="ftr" sz="quarter" idx="16"/>
          </p:nvPr>
        </p:nvSpPr>
        <p:spPr/>
        <p:txBody>
          <a:bodyPr/>
          <a:lstStyle>
            <a:lvl1pPr>
              <a:defRPr/>
            </a:lvl1pPr>
          </a:lstStyle>
          <a:p>
            <a:pPr>
              <a:defRPr/>
            </a:pPr>
            <a:endParaRPr lang="en-US" altLang="en-US"/>
          </a:p>
        </p:txBody>
      </p:sp>
      <p:sp>
        <p:nvSpPr>
          <p:cNvPr id="7" name="Slide Number Placeholder 5"/>
          <p:cNvSpPr>
            <a:spLocks noGrp="1"/>
          </p:cNvSpPr>
          <p:nvPr>
            <p:ph type="sldNum" sz="quarter" idx="17"/>
          </p:nvPr>
        </p:nvSpPr>
        <p:spPr>
          <a:ln/>
        </p:spPr>
        <p:txBody>
          <a:bodyPr/>
          <a:lstStyle>
            <a:lvl1pPr>
              <a:defRPr/>
            </a:lvl1pPr>
          </a:lstStyle>
          <a:p>
            <a:pPr>
              <a:defRPr/>
            </a:pPr>
            <a:fld id="{F869F552-BC4C-4D4A-8734-0052B2512573}" type="slidenum">
              <a:rPr lang="en-US" altLang="en-US"/>
              <a:pPr>
                <a:defRPr/>
              </a:pPr>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anchor="ctr" anchorCtr="0"/>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anchor="ctr" anchorCtr="0"/>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6"/>
          </p:nvPr>
        </p:nvSpPr>
        <p:spPr/>
        <p:txBody>
          <a:bodyPr/>
          <a:lstStyle>
            <a:lvl1pPr>
              <a:defRPr/>
            </a:lvl1pPr>
          </a:lstStyle>
          <a:p>
            <a:pPr>
              <a:defRPr/>
            </a:pPr>
            <a:endParaRPr lang="en-US" altLang="en-US"/>
          </a:p>
        </p:txBody>
      </p:sp>
      <p:sp>
        <p:nvSpPr>
          <p:cNvPr id="8" name="Footer Placeholder 4"/>
          <p:cNvSpPr>
            <a:spLocks noGrp="1"/>
          </p:cNvSpPr>
          <p:nvPr>
            <p:ph type="ftr" sz="quarter" idx="17"/>
          </p:nvPr>
        </p:nvSpPr>
        <p:spPr/>
        <p:txBody>
          <a:bodyPr/>
          <a:lstStyle>
            <a:lvl1pPr>
              <a:defRPr/>
            </a:lvl1pPr>
          </a:lstStyle>
          <a:p>
            <a:pPr>
              <a:defRPr/>
            </a:pPr>
            <a:endParaRPr lang="en-US" altLang="en-US"/>
          </a:p>
        </p:txBody>
      </p:sp>
      <p:sp>
        <p:nvSpPr>
          <p:cNvPr id="9" name="Slide Number Placeholder 5"/>
          <p:cNvSpPr>
            <a:spLocks noGrp="1"/>
          </p:cNvSpPr>
          <p:nvPr>
            <p:ph type="sldNum" sz="quarter" idx="18"/>
          </p:nvPr>
        </p:nvSpPr>
        <p:spPr>
          <a:ln/>
        </p:spPr>
        <p:txBody>
          <a:bodyPr/>
          <a:lstStyle>
            <a:lvl1pPr>
              <a:defRPr/>
            </a:lvl1pPr>
          </a:lstStyle>
          <a:p>
            <a:pPr>
              <a:defRPr/>
            </a:pPr>
            <a:fld id="{95B1C437-EF55-4DED-A150-1556B62C6277}" type="slidenum">
              <a:rPr lang="en-US" altLang="en-US"/>
              <a:pPr>
                <a:defRPr/>
              </a:pPr>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a:ln/>
        </p:spPr>
        <p:txBody>
          <a:bodyPr/>
          <a:lstStyle>
            <a:lvl1pPr>
              <a:defRPr/>
            </a:lvl1pPr>
          </a:lstStyle>
          <a:p>
            <a:pPr>
              <a:defRPr/>
            </a:pPr>
            <a:fld id="{EF4581ED-8AF4-4985-850D-F028838B684C}" type="slidenum">
              <a:rPr lang="en-US" altLang="en-US"/>
              <a:pPr>
                <a:defRPr/>
              </a:pPr>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a:lstStyle>
            <a:lvl1pPr>
              <a:defRPr/>
            </a:lvl1pPr>
          </a:lstStyle>
          <a:p>
            <a:pPr>
              <a:defRPr/>
            </a:pPr>
            <a:endParaRPr lang="en-US" altLang="en-US"/>
          </a:p>
        </p:txBody>
      </p:sp>
      <p:sp>
        <p:nvSpPr>
          <p:cNvPr id="3" name="Slide Number Placeholder 7"/>
          <p:cNvSpPr>
            <a:spLocks noGrp="1"/>
          </p:cNvSpPr>
          <p:nvPr>
            <p:ph type="sldNum" sz="quarter" idx="11"/>
          </p:nvPr>
        </p:nvSpPr>
        <p:spPr/>
        <p:txBody>
          <a:bodyPr/>
          <a:lstStyle>
            <a:lvl1pPr>
              <a:defRPr/>
            </a:lvl1pPr>
          </a:lstStyle>
          <a:p>
            <a:pPr>
              <a:defRPr/>
            </a:pPr>
            <a:fld id="{FADBB4A3-56E0-49F2-8A29-5E23DB2983A9}" type="slidenum">
              <a:rPr lang="en-US" altLang="en-US"/>
              <a:pPr>
                <a:defRPr/>
              </a:pPr>
              <a:t>‹#›</a:t>
            </a:fld>
            <a:endParaRPr lang="en-US" altLang="en-US"/>
          </a:p>
        </p:txBody>
      </p:sp>
      <p:sp>
        <p:nvSpPr>
          <p:cNvPr id="4" name="Footer Placeholder 8"/>
          <p:cNvSpPr>
            <a:spLocks noGrp="1"/>
          </p:cNvSpPr>
          <p:nvPr>
            <p:ph type="ftr" sz="quarter" idx="12"/>
          </p:nvPr>
        </p:nvSpPr>
        <p:spPr/>
        <p:txBody>
          <a:bodyPr/>
          <a:lstStyle>
            <a:lvl1pPr>
              <a:defRPr/>
            </a:lvl1pPr>
          </a:lstStyle>
          <a:p>
            <a:pPr>
              <a:defRPr/>
            </a:pPr>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tIns="0" anchor="ct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5"/>
          </p:nvPr>
        </p:nvSpPr>
        <p:spPr/>
        <p:txBody>
          <a:bodyPr/>
          <a:lstStyle>
            <a:lvl1pPr>
              <a:defRPr/>
            </a:lvl1pPr>
          </a:lstStyle>
          <a:p>
            <a:pPr>
              <a:defRPr/>
            </a:pPr>
            <a:endParaRPr lang="en-US" altLang="en-US"/>
          </a:p>
        </p:txBody>
      </p:sp>
      <p:sp>
        <p:nvSpPr>
          <p:cNvPr id="6" name="Footer Placeholder 4"/>
          <p:cNvSpPr>
            <a:spLocks noGrp="1"/>
          </p:cNvSpPr>
          <p:nvPr>
            <p:ph type="ftr" sz="quarter" idx="16"/>
          </p:nvPr>
        </p:nvSpPr>
        <p:spPr/>
        <p:txBody>
          <a:bodyPr/>
          <a:lstStyle>
            <a:lvl1pPr>
              <a:defRPr/>
            </a:lvl1pPr>
          </a:lstStyle>
          <a:p>
            <a:pPr>
              <a:defRPr/>
            </a:pPr>
            <a:endParaRPr lang="en-US" altLang="en-US"/>
          </a:p>
        </p:txBody>
      </p:sp>
      <p:sp>
        <p:nvSpPr>
          <p:cNvPr id="7" name="Slide Number Placeholder 5"/>
          <p:cNvSpPr>
            <a:spLocks noGrp="1"/>
          </p:cNvSpPr>
          <p:nvPr>
            <p:ph type="sldNum" sz="quarter" idx="17"/>
          </p:nvPr>
        </p:nvSpPr>
        <p:spPr>
          <a:ln/>
        </p:spPr>
        <p:txBody>
          <a:bodyPr/>
          <a:lstStyle>
            <a:lvl1pPr>
              <a:defRPr/>
            </a:lvl1pPr>
          </a:lstStyle>
          <a:p>
            <a:pPr>
              <a:defRPr/>
            </a:pPr>
            <a:fld id="{FC4E8EC5-0697-4F86-AA94-D7878E1D3BDF}" type="slidenum">
              <a:rPr lang="en-US" altLang="en-US"/>
              <a:pPr>
                <a:defRPr/>
              </a:pPr>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anchor="ctr" anchorCtr="0"/>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25" name="Text Placeholder 24"/>
          <p:cNvSpPr>
            <a:spLocks noGrp="1"/>
          </p:cNvSpPr>
          <p:nvPr>
            <p:ph type="body" sz="quarter" idx="13"/>
          </p:nvPr>
        </p:nvSpPr>
        <p:spPr>
          <a:xfrm>
            <a:off x="1737360" y="5516880"/>
            <a:ext cx="5669280" cy="548640"/>
          </a:xfrm>
        </p:spPr>
        <p:txBody>
          <a:bodyPr tIns="0" bIns="0" anchor="ctr" anchorCtr="0"/>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5" name="Date Placeholder 3"/>
          <p:cNvSpPr>
            <a:spLocks noGrp="1"/>
          </p:cNvSpPr>
          <p:nvPr>
            <p:ph type="dt" sz="half" idx="14"/>
          </p:nvPr>
        </p:nvSpPr>
        <p:spPr/>
        <p:txBody>
          <a:bodyPr/>
          <a:lstStyle>
            <a:lvl1pPr>
              <a:defRPr/>
            </a:lvl1pPr>
          </a:lstStyle>
          <a:p>
            <a:pPr>
              <a:defRPr/>
            </a:pPr>
            <a:endParaRPr lang="en-US" altLang="en-US"/>
          </a:p>
        </p:txBody>
      </p:sp>
      <p:sp>
        <p:nvSpPr>
          <p:cNvPr id="6" name="Footer Placeholder 4"/>
          <p:cNvSpPr>
            <a:spLocks noGrp="1"/>
          </p:cNvSpPr>
          <p:nvPr>
            <p:ph type="ftr" sz="quarter" idx="15"/>
          </p:nvPr>
        </p:nvSpPr>
        <p:spPr/>
        <p:txBody>
          <a:bodyPr/>
          <a:lstStyle>
            <a:lvl1pPr>
              <a:defRPr/>
            </a:lvl1pPr>
          </a:lstStyle>
          <a:p>
            <a:pPr>
              <a:defRPr/>
            </a:pPr>
            <a:endParaRPr lang="en-US" altLang="en-US"/>
          </a:p>
        </p:txBody>
      </p:sp>
      <p:sp>
        <p:nvSpPr>
          <p:cNvPr id="7" name="Slide Number Placeholder 5"/>
          <p:cNvSpPr>
            <a:spLocks noGrp="1"/>
          </p:cNvSpPr>
          <p:nvPr>
            <p:ph type="sldNum" sz="quarter" idx="16"/>
          </p:nvPr>
        </p:nvSpPr>
        <p:spPr>
          <a:ln/>
        </p:spPr>
        <p:txBody>
          <a:bodyPr/>
          <a:lstStyle>
            <a:lvl1pPr>
              <a:defRPr/>
            </a:lvl1pPr>
          </a:lstStyle>
          <a:p>
            <a:pPr>
              <a:defRPr/>
            </a:pPr>
            <a:fld id="{C27E6C3E-A686-4D72-9AE5-E0D1E9ACDF2E}" type="slidenum">
              <a:rPr lang="en-US" altLang="en-US"/>
              <a:pPr>
                <a:defRPr/>
              </a:pPr>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FBE9617A-5D0F-4315-9B19-03CABE90CA33}" type="slidenum">
              <a:rPr lang="en-US" altLang="en-US"/>
              <a:pPr>
                <a:defRPr/>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rot="5400000">
            <a:off x="4267201" y="3429000"/>
            <a:ext cx="6858000" cy="3175"/>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bwMode="hidden">
          <a:xfrm>
            <a:off x="0" y="0"/>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ltLang="en-US"/>
          </a:p>
        </p:txBody>
      </p:sp>
      <p:sp>
        <p:nvSpPr>
          <p:cNvPr id="8" name="Slide Number Placeholder 5"/>
          <p:cNvSpPr>
            <a:spLocks noGrp="1"/>
          </p:cNvSpPr>
          <p:nvPr>
            <p:ph type="sldNum" sz="quarter" idx="12"/>
          </p:nvPr>
        </p:nvSpPr>
        <p:spPr/>
        <p:txBody>
          <a:bodyPr/>
          <a:lstStyle>
            <a:lvl1pPr>
              <a:defRPr/>
            </a:lvl1pPr>
          </a:lstStyle>
          <a:p>
            <a:pPr>
              <a:defRPr/>
            </a:pPr>
            <a:fld id="{29184C8E-92DB-4428-AC2D-0FA6E583F85A}" type="slidenum">
              <a:rPr lang="en-US" altLang="en-US"/>
              <a:pPr>
                <a:defRPr/>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Slide">
    <p:bg>
      <p:bgPr>
        <a:solidFill>
          <a:srgbClr val="FFFFFF"/>
        </a:solidFill>
        <a:effectLst/>
      </p:bgPr>
    </p:bg>
    <p:spTree>
      <p:nvGrpSpPr>
        <p:cNvPr id="1" name=""/>
        <p:cNvGrpSpPr/>
        <p:nvPr/>
      </p:nvGrpSpPr>
      <p:grpSpPr>
        <a:xfrm>
          <a:off x="0" y="0"/>
          <a:ext cx="0" cy="0"/>
          <a:chOff x="0" y="0"/>
          <a:chExt cx="0" cy="0"/>
        </a:xfrm>
      </p:grpSpPr>
      <p:pic>
        <p:nvPicPr>
          <p:cNvPr id="10" name="Picture 9" descr="triangle_bg.png"/>
          <p:cNvPicPr>
            <a:picLocks noChangeAspect="1"/>
          </p:cNvPicPr>
          <p:nvPr userDrawn="1"/>
        </p:nvPicPr>
        <p:blipFill rotWithShape="1">
          <a:blip r:embed="rId2" cstate="print">
            <a:extLst>
              <a:ext uri="{28A0092B-C50C-407E-A947-70E740481C1C}">
                <a14:useLocalDpi xmlns:a14="http://schemas.microsoft.com/office/drawing/2010/main" val="0"/>
              </a:ext>
            </a:extLst>
          </a:blip>
          <a:srcRect t="17537" b="-220"/>
          <a:stretch/>
        </p:blipFill>
        <p:spPr>
          <a:xfrm>
            <a:off x="0" y="0"/>
            <a:ext cx="2220047" cy="4419600"/>
          </a:xfrm>
          <a:prstGeom prst="rect">
            <a:avLst/>
          </a:prstGeom>
        </p:spPr>
      </p:pic>
      <p:pic>
        <p:nvPicPr>
          <p:cNvPr id="40" name="Picture 39" descr="triangle_bg.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1752" t="960" r="1582" b="-153"/>
          <a:stretch/>
        </p:blipFill>
        <p:spPr>
          <a:xfrm rot="10800000">
            <a:off x="6934846" y="1153060"/>
            <a:ext cx="2209154" cy="5715000"/>
          </a:xfrm>
          <a:prstGeom prst="rect">
            <a:avLst/>
          </a:prstGeom>
        </p:spPr>
      </p:pic>
      <p:sp>
        <p:nvSpPr>
          <p:cNvPr id="2" name="Title 1"/>
          <p:cNvSpPr>
            <a:spLocks noGrp="1"/>
          </p:cNvSpPr>
          <p:nvPr>
            <p:ph type="ctrTitle" hasCustomPrompt="1"/>
          </p:nvPr>
        </p:nvSpPr>
        <p:spPr>
          <a:xfrm>
            <a:off x="533400" y="2313800"/>
            <a:ext cx="8077200" cy="1039000"/>
          </a:xfrm>
        </p:spPr>
        <p:txBody>
          <a:bodyPr tIns="0" anchor="t" anchorCtr="0">
            <a:normAutofit/>
          </a:bodyPr>
          <a:lstStyle>
            <a:lvl1pPr algn="r">
              <a:spcAft>
                <a:spcPts val="0"/>
              </a:spcAft>
              <a:defRPr sz="3600">
                <a:solidFill>
                  <a:srgbClr val="0054A4"/>
                </a:solidFill>
              </a:defRPr>
            </a:lvl1pPr>
          </a:lstStyle>
          <a:p>
            <a:r>
              <a:rPr lang="en-US" dirty="0" smtClean="0"/>
              <a:t>CLICK TO EDIT MASTER </a:t>
            </a:r>
            <a:br>
              <a:rPr lang="en-US" dirty="0" smtClean="0"/>
            </a:br>
            <a:r>
              <a:rPr lang="en-US" dirty="0" smtClean="0"/>
              <a:t>TITLE STYLE</a:t>
            </a:r>
            <a:endParaRPr lang="en-US" dirty="0"/>
          </a:p>
        </p:txBody>
      </p:sp>
      <p:cxnSp>
        <p:nvCxnSpPr>
          <p:cNvPr id="14" name="Straight Connector 13"/>
          <p:cNvCxnSpPr/>
          <p:nvPr userDrawn="1"/>
        </p:nvCxnSpPr>
        <p:spPr>
          <a:xfrm flipH="1">
            <a:off x="0" y="3553488"/>
            <a:ext cx="9144000" cy="0"/>
          </a:xfrm>
          <a:prstGeom prst="line">
            <a:avLst/>
          </a:prstGeom>
          <a:ln w="6350">
            <a:solidFill>
              <a:srgbClr val="0054A4"/>
            </a:solidFill>
          </a:ln>
          <a:effectLst/>
        </p:spPr>
        <p:style>
          <a:lnRef idx="2">
            <a:schemeClr val="accent1"/>
          </a:lnRef>
          <a:fillRef idx="0">
            <a:schemeClr val="accent1"/>
          </a:fillRef>
          <a:effectRef idx="1">
            <a:schemeClr val="accent1"/>
          </a:effectRef>
          <a:fontRef idx="minor">
            <a:schemeClr val="tx1"/>
          </a:fontRef>
        </p:style>
      </p:cxnSp>
      <p:sp>
        <p:nvSpPr>
          <p:cNvPr id="21" name="Rectangle 20"/>
          <p:cNvSpPr/>
          <p:nvPr userDrawn="1"/>
        </p:nvSpPr>
        <p:spPr>
          <a:xfrm>
            <a:off x="2667000" y="6248400"/>
            <a:ext cx="5943600" cy="292388"/>
          </a:xfrm>
          <a:prstGeom prst="rect">
            <a:avLst/>
          </a:prstGeom>
        </p:spPr>
        <p:txBody>
          <a:bodyPr wrap="square" lIns="0" tIns="0" rIns="0">
            <a:spAutoFit/>
          </a:bodyPr>
          <a:lstStyle/>
          <a:p>
            <a:pPr algn="r" fontAlgn="auto">
              <a:spcBef>
                <a:spcPts val="0"/>
              </a:spcBef>
              <a:spcAft>
                <a:spcPts val="0"/>
              </a:spcAft>
            </a:pPr>
            <a:r>
              <a:rPr lang="pt-BR" sz="1600" dirty="0" err="1">
                <a:solidFill>
                  <a:srgbClr val="0054A4"/>
                </a:solidFill>
                <a:latin typeface="Arial"/>
              </a:rPr>
              <a:t>retirementconcepts.com</a:t>
            </a:r>
            <a:r>
              <a:rPr lang="pt-BR" sz="1600" dirty="0">
                <a:solidFill>
                  <a:prstClr val="black"/>
                </a:solidFill>
                <a:latin typeface="Arial"/>
              </a:rPr>
              <a:t> </a:t>
            </a:r>
            <a:endParaRPr lang="en-US" sz="1600" dirty="0">
              <a:solidFill>
                <a:prstClr val="black"/>
              </a:solidFill>
              <a:latin typeface="Arial"/>
            </a:endParaRPr>
          </a:p>
        </p:txBody>
      </p:sp>
      <p:cxnSp>
        <p:nvCxnSpPr>
          <p:cNvPr id="42" name="Straight Connector 41"/>
          <p:cNvCxnSpPr/>
          <p:nvPr userDrawn="1"/>
        </p:nvCxnSpPr>
        <p:spPr>
          <a:xfrm flipH="1">
            <a:off x="0" y="2092290"/>
            <a:ext cx="9144000" cy="0"/>
          </a:xfrm>
          <a:prstGeom prst="line">
            <a:avLst/>
          </a:prstGeom>
          <a:ln w="6350">
            <a:solidFill>
              <a:srgbClr val="0054A4"/>
            </a:solidFill>
          </a:ln>
          <a:effectLst/>
        </p:spPr>
        <p:style>
          <a:lnRef idx="2">
            <a:schemeClr val="accent1"/>
          </a:lnRef>
          <a:fillRef idx="0">
            <a:schemeClr val="accent1"/>
          </a:fillRef>
          <a:effectRef idx="1">
            <a:schemeClr val="accent1"/>
          </a:effectRef>
          <a:fontRef idx="minor">
            <a:schemeClr val="tx1"/>
          </a:fontRef>
        </p:style>
      </p:cxnSp>
      <p:pic>
        <p:nvPicPr>
          <p:cNvPr id="46" name="Picture 45" descr="RC_tagline_transp.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9326" y="6221046"/>
            <a:ext cx="2363874" cy="305755"/>
          </a:xfrm>
          <a:prstGeom prst="rect">
            <a:avLst/>
          </a:prstGeom>
        </p:spPr>
      </p:pic>
      <p:pic>
        <p:nvPicPr>
          <p:cNvPr id="4" name="Picture 3" descr="RC_logo_lrg.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400" y="609600"/>
            <a:ext cx="3506899" cy="726984"/>
          </a:xfrm>
          <a:prstGeom prst="rect">
            <a:avLst/>
          </a:prstGeom>
        </p:spPr>
      </p:pic>
    </p:spTree>
    <p:extLst>
      <p:ext uri="{BB962C8B-B14F-4D97-AF65-F5344CB8AC3E}">
        <p14:creationId xmlns:p14="http://schemas.microsoft.com/office/powerpoint/2010/main" val="59537108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22" name="Picture 21" descr="triangle_bg.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 t="-2465" r="138" b="16161"/>
          <a:stretch/>
        </p:blipFill>
        <p:spPr>
          <a:xfrm rot="10800000">
            <a:off x="6613713" y="0"/>
            <a:ext cx="2530286" cy="5257800"/>
          </a:xfrm>
          <a:prstGeom prst="rect">
            <a:avLst/>
          </a:prstGeom>
        </p:spPr>
      </p:pic>
      <p:pic>
        <p:nvPicPr>
          <p:cNvPr id="16" name="Picture 15" descr="triangle_bg.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 t="-2466" r="138" b="16656"/>
          <a:stretch/>
        </p:blipFill>
        <p:spPr>
          <a:xfrm>
            <a:off x="-2239" y="1435800"/>
            <a:ext cx="2624459" cy="5422200"/>
          </a:xfrm>
          <a:prstGeom prst="rect">
            <a:avLst/>
          </a:prstGeom>
        </p:spPr>
      </p:pic>
      <p:sp>
        <p:nvSpPr>
          <p:cNvPr id="2" name="Title 1"/>
          <p:cNvSpPr>
            <a:spLocks noGrp="1"/>
          </p:cNvSpPr>
          <p:nvPr>
            <p:ph type="title"/>
          </p:nvPr>
        </p:nvSpPr>
        <p:spPr>
          <a:xfrm>
            <a:off x="2133600" y="457200"/>
            <a:ext cx="6553200" cy="685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63698-AE69-B947-BB1D-136AF064E8AA}" type="datetime4">
              <a:rPr lang="en-CA" smtClean="0"/>
              <a:pPr/>
              <a:t>May 22, 2015</a:t>
            </a:fld>
            <a:endParaRPr lang="en-US" dirty="0"/>
          </a:p>
        </p:txBody>
      </p:sp>
      <p:sp>
        <p:nvSpPr>
          <p:cNvPr id="6" name="Slide Number Placeholder 5"/>
          <p:cNvSpPr>
            <a:spLocks noGrp="1"/>
          </p:cNvSpPr>
          <p:nvPr>
            <p:ph type="sldNum" sz="quarter" idx="12"/>
          </p:nvPr>
        </p:nvSpPr>
        <p:spPr/>
        <p:txBody>
          <a:bodyPr/>
          <a:lstStyle>
            <a:lvl1pPr>
              <a:defRPr>
                <a:solidFill>
                  <a:srgbClr val="0054A4"/>
                </a:solidFill>
              </a:defRPr>
            </a:lvl1pPr>
          </a:lstStyle>
          <a:p>
            <a:fld id="{44399C3D-331D-48EC-856E-AC59E4046C9E}" type="slidenum">
              <a:rPr lang="en-US" smtClean="0"/>
              <a:pPr/>
              <a:t>‹#›</a:t>
            </a:fld>
            <a:endParaRPr lang="en-US" dirty="0"/>
          </a:p>
        </p:txBody>
      </p:sp>
      <p:sp>
        <p:nvSpPr>
          <p:cNvPr id="9" name="Footer Placeholder 4"/>
          <p:cNvSpPr>
            <a:spLocks noGrp="1"/>
          </p:cNvSpPr>
          <p:nvPr>
            <p:ph type="ftr" sz="quarter" idx="3"/>
          </p:nvPr>
        </p:nvSpPr>
        <p:spPr>
          <a:xfrm>
            <a:off x="2082928" y="6324600"/>
            <a:ext cx="4775072" cy="365125"/>
          </a:xfrm>
          <a:prstGeom prst="rect">
            <a:avLst/>
          </a:prstGeom>
        </p:spPr>
        <p:txBody>
          <a:bodyPr vert="horz" lIns="91440" tIns="45720" rIns="0" bIns="45720" rtlCol="0" anchor="ctr"/>
          <a:lstStyle>
            <a:lvl1pPr algn="r">
              <a:defRPr sz="800">
                <a:solidFill>
                  <a:srgbClr val="0054A4"/>
                </a:solidFill>
              </a:defRPr>
            </a:lvl1pPr>
          </a:lstStyle>
          <a:p>
            <a:pPr algn="l"/>
            <a:r>
              <a:rPr lang="en-US" dirty="0" smtClean="0"/>
              <a:t>Retirement Concepts </a:t>
            </a:r>
            <a:r>
              <a:rPr lang="en-US" dirty="0" err="1" smtClean="0"/>
              <a:t>Powerpoint</a:t>
            </a:r>
            <a:r>
              <a:rPr lang="en-US" dirty="0" smtClean="0"/>
              <a:t> Presentation</a:t>
            </a:r>
            <a:endParaRPr lang="en-US" dirty="0"/>
          </a:p>
        </p:txBody>
      </p:sp>
      <p:cxnSp>
        <p:nvCxnSpPr>
          <p:cNvPr id="12" name="Straight Connector 11"/>
          <p:cNvCxnSpPr/>
          <p:nvPr userDrawn="1"/>
        </p:nvCxnSpPr>
        <p:spPr>
          <a:xfrm flipH="1">
            <a:off x="0" y="6248400"/>
            <a:ext cx="9144000" cy="0"/>
          </a:xfrm>
          <a:prstGeom prst="line">
            <a:avLst/>
          </a:prstGeom>
          <a:ln w="6350">
            <a:solidFill>
              <a:srgbClr val="0054A4"/>
            </a:solidFill>
          </a:ln>
          <a:effectLst/>
        </p:spPr>
        <p:style>
          <a:lnRef idx="2">
            <a:schemeClr val="accent1"/>
          </a:lnRef>
          <a:fillRef idx="0">
            <a:schemeClr val="accent1"/>
          </a:fillRef>
          <a:effectRef idx="1">
            <a:schemeClr val="accent1"/>
          </a:effectRef>
          <a:fontRef idx="minor">
            <a:schemeClr val="tx1"/>
          </a:fontRef>
        </p:style>
      </p:cxnSp>
      <p:pic>
        <p:nvPicPr>
          <p:cNvPr id="17" name="Picture 16" descr="RC_icon_transp.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228600"/>
            <a:ext cx="525600" cy="561084"/>
          </a:xfrm>
          <a:prstGeom prst="rect">
            <a:avLst/>
          </a:prstGeom>
        </p:spPr>
      </p:pic>
      <p:cxnSp>
        <p:nvCxnSpPr>
          <p:cNvPr id="18" name="Straight Connector 17"/>
          <p:cNvCxnSpPr/>
          <p:nvPr userDrawn="1"/>
        </p:nvCxnSpPr>
        <p:spPr>
          <a:xfrm flipH="1">
            <a:off x="0" y="990600"/>
            <a:ext cx="9144000" cy="0"/>
          </a:xfrm>
          <a:prstGeom prst="line">
            <a:avLst/>
          </a:prstGeom>
          <a:ln w="6350">
            <a:solidFill>
              <a:srgbClr val="0054A4"/>
            </a:solidFill>
          </a:ln>
          <a:effectLst/>
        </p:spPr>
        <p:style>
          <a:lnRef idx="2">
            <a:schemeClr val="accent1"/>
          </a:lnRef>
          <a:fillRef idx="0">
            <a:schemeClr val="accent1"/>
          </a:fillRef>
          <a:effectRef idx="1">
            <a:schemeClr val="accent1"/>
          </a:effectRef>
          <a:fontRef idx="minor">
            <a:schemeClr val="tx1"/>
          </a:fontRef>
        </p:style>
      </p:cxnSp>
      <p:pic>
        <p:nvPicPr>
          <p:cNvPr id="20" name="Picture 19" descr="RC_tagline_transp.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9326" y="6390194"/>
            <a:ext cx="1525674" cy="197338"/>
          </a:xfrm>
          <a:prstGeom prst="rect">
            <a:avLst/>
          </a:prstGeom>
        </p:spPr>
      </p:pic>
      <p:cxnSp>
        <p:nvCxnSpPr>
          <p:cNvPr id="21" name="Straight Connector 20"/>
          <p:cNvCxnSpPr/>
          <p:nvPr userDrawn="1"/>
        </p:nvCxnSpPr>
        <p:spPr>
          <a:xfrm>
            <a:off x="2057400" y="6435132"/>
            <a:ext cx="0" cy="152400"/>
          </a:xfrm>
          <a:prstGeom prst="line">
            <a:avLst/>
          </a:prstGeom>
          <a:ln w="3175">
            <a:solidFill>
              <a:srgbClr val="0054A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78769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19050" y="1109663"/>
            <a:ext cx="9156700" cy="757237"/>
            <a:chOff x="0" y="0"/>
            <a:chExt cx="5768" cy="477"/>
          </a:xfrm>
        </p:grpSpPr>
        <p:sp>
          <p:nvSpPr>
            <p:cNvPr id="5"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6"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8"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9"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0"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1"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2"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3"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4"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5"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6"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7"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8"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9"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0"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2"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3"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26"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20638" y="6161088"/>
            <a:ext cx="9169400" cy="138112"/>
            <a:chOff x="0" y="4032"/>
            <a:chExt cx="5776" cy="87"/>
          </a:xfrm>
        </p:grpSpPr>
        <p:sp>
          <p:nvSpPr>
            <p:cNvPr id="28"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9"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30"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43037" name="Rectangle 29"/>
          <p:cNvSpPr>
            <a:spLocks noGrp="1" noChangeArrowheads="1"/>
          </p:cNvSpPr>
          <p:nvPr>
            <p:ph type="ctrTitle" sz="quarter"/>
          </p:nvPr>
        </p:nvSpPr>
        <p:spPr>
          <a:xfrm>
            <a:off x="685800" y="1868488"/>
            <a:ext cx="7772400" cy="1600200"/>
          </a:xfrm>
        </p:spPr>
        <p:txBody>
          <a:bodyPr anchorCtr="1"/>
          <a:lstStyle>
            <a:lvl1pPr>
              <a:defRPr/>
            </a:lvl1pPr>
          </a:lstStyle>
          <a:p>
            <a:r>
              <a:rPr lang="en-US"/>
              <a:t>Click to edit Master title style</a:t>
            </a:r>
          </a:p>
        </p:txBody>
      </p:sp>
      <p:sp>
        <p:nvSpPr>
          <p:cNvPr id="43038" name="Rectangle 30"/>
          <p:cNvSpPr>
            <a:spLocks noGrp="1" noChangeArrowheads="1"/>
          </p:cNvSpPr>
          <p:nvPr>
            <p:ph type="subTitle" sz="quarter" idx="1"/>
          </p:nvPr>
        </p:nvSpPr>
        <p:spPr>
          <a:xfrm>
            <a:off x="1273175" y="3729038"/>
            <a:ext cx="6400800" cy="1371600"/>
          </a:xfrm>
        </p:spPr>
        <p:txBody>
          <a:bodyPr anchorCtr="1"/>
          <a:lstStyle>
            <a:lvl1pPr marL="0" indent="0" algn="ctr">
              <a:buFontTx/>
              <a:buNone/>
              <a:defRPr/>
            </a:lvl1pPr>
          </a:lstStyle>
          <a:p>
            <a:r>
              <a:rPr lang="en-US"/>
              <a:t>Click to edit Master subtitle style</a:t>
            </a:r>
          </a:p>
        </p:txBody>
      </p:sp>
      <p:sp>
        <p:nvSpPr>
          <p:cNvPr id="31" name="Rectangle 31"/>
          <p:cNvSpPr>
            <a:spLocks noGrp="1" noChangeArrowheads="1"/>
          </p:cNvSpPr>
          <p:nvPr>
            <p:ph type="dt" sz="quarter" idx="10"/>
          </p:nvPr>
        </p:nvSpPr>
        <p:spPr>
          <a:xfrm>
            <a:off x="685800" y="6348413"/>
            <a:ext cx="1905000" cy="457200"/>
          </a:xfrm>
        </p:spPr>
        <p:txBody>
          <a:bodyPr/>
          <a:lstStyle>
            <a:lvl1pPr>
              <a:defRPr/>
            </a:lvl1pPr>
          </a:lstStyle>
          <a:p>
            <a:pPr>
              <a:defRPr/>
            </a:pPr>
            <a:fld id="{5703E916-E029-4C3A-92B7-CBA636208368}" type="datetime1">
              <a:rPr lang="en-US">
                <a:solidFill>
                  <a:srgbClr val="545472"/>
                </a:solidFill>
              </a:rPr>
              <a:pPr>
                <a:defRPr/>
              </a:pPr>
              <a:t>5/22/2015</a:t>
            </a:fld>
            <a:endParaRPr lang="en-US" dirty="0">
              <a:solidFill>
                <a:srgbClr val="545472"/>
              </a:solidFill>
            </a:endParaRPr>
          </a:p>
        </p:txBody>
      </p:sp>
      <p:sp>
        <p:nvSpPr>
          <p:cNvPr id="32" name="Rectangle 32"/>
          <p:cNvSpPr>
            <a:spLocks noGrp="1" noChangeArrowheads="1"/>
          </p:cNvSpPr>
          <p:nvPr>
            <p:ph type="ftr" sz="quarter" idx="11"/>
          </p:nvPr>
        </p:nvSpPr>
        <p:spPr>
          <a:xfrm>
            <a:off x="3124200" y="6348413"/>
            <a:ext cx="2895600" cy="4572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6348413"/>
            <a:ext cx="1905000" cy="457200"/>
          </a:xfrm>
        </p:spPr>
        <p:txBody>
          <a:bodyPr/>
          <a:lstStyle>
            <a:lvl1pPr>
              <a:defRPr/>
            </a:lvl1pPr>
          </a:lstStyle>
          <a:p>
            <a:pPr>
              <a:defRPr/>
            </a:pPr>
            <a:fld id="{9D79AA3C-7C36-41CD-8861-BA3C06B6E1A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fld id="{27225B03-5522-4320-8A87-15768BF1C467}" type="datetime1">
              <a:rPr lang="en-US">
                <a:solidFill>
                  <a:srgbClr val="545472"/>
                </a:solidFill>
              </a:rPr>
              <a:pPr>
                <a:defRPr/>
              </a:pPr>
              <a:t>5/22/2015</a:t>
            </a:fld>
            <a:endParaRPr lang="en-US" dirty="0">
              <a:solidFill>
                <a:srgbClr val="545472"/>
              </a:solidFill>
            </a:endParaRPr>
          </a:p>
        </p:txBody>
      </p:sp>
      <p:sp>
        <p:nvSpPr>
          <p:cNvPr id="4"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33"/>
          <p:cNvSpPr>
            <a:spLocks noGrp="1" noChangeArrowheads="1"/>
          </p:cNvSpPr>
          <p:nvPr>
            <p:ph type="sldNum" sz="quarter" idx="12"/>
          </p:nvPr>
        </p:nvSpPr>
        <p:spPr>
          <a:ln/>
        </p:spPr>
        <p:txBody>
          <a:bodyPr/>
          <a:lstStyle>
            <a:lvl1pPr>
              <a:defRPr/>
            </a:lvl1pPr>
          </a:lstStyle>
          <a:p>
            <a:pPr>
              <a:defRPr/>
            </a:pPr>
            <a:fld id="{49F17C13-6B7E-4A64-8A53-2E839AA69AFD}"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fld id="{27225B03-5522-4320-8A87-15768BF1C467}" type="datetime1">
              <a:rPr lang="en-US">
                <a:solidFill>
                  <a:srgbClr val="545472"/>
                </a:solidFill>
              </a:rPr>
              <a:pPr>
                <a:defRPr/>
              </a:pPr>
              <a:t>5/22/2015</a:t>
            </a:fld>
            <a:endParaRPr lang="en-US" dirty="0">
              <a:solidFill>
                <a:srgbClr val="545472"/>
              </a:solidFill>
            </a:endParaRPr>
          </a:p>
        </p:txBody>
      </p:sp>
      <p:sp>
        <p:nvSpPr>
          <p:cNvPr id="4"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33"/>
          <p:cNvSpPr>
            <a:spLocks noGrp="1" noChangeArrowheads="1"/>
          </p:cNvSpPr>
          <p:nvPr>
            <p:ph type="sldNum" sz="quarter" idx="12"/>
          </p:nvPr>
        </p:nvSpPr>
        <p:spPr>
          <a:ln/>
        </p:spPr>
        <p:txBody>
          <a:bodyPr/>
          <a:lstStyle>
            <a:lvl1pPr>
              <a:defRPr/>
            </a:lvl1pPr>
          </a:lstStyle>
          <a:p>
            <a:pPr>
              <a:defRPr/>
            </a:pPr>
            <a:fld id="{49F17C13-6B7E-4A64-8A53-2E839AA69AFD}"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fld id="{27225B03-5522-4320-8A87-15768BF1C467}" type="datetime1">
              <a:rPr lang="en-US">
                <a:solidFill>
                  <a:srgbClr val="545472"/>
                </a:solidFill>
              </a:rPr>
              <a:pPr>
                <a:defRPr/>
              </a:pPr>
              <a:t>5/22/2015</a:t>
            </a:fld>
            <a:endParaRPr lang="en-US" dirty="0">
              <a:solidFill>
                <a:srgbClr val="545472"/>
              </a:solidFill>
            </a:endParaRPr>
          </a:p>
        </p:txBody>
      </p:sp>
      <p:sp>
        <p:nvSpPr>
          <p:cNvPr id="4"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5" name="Rectangle 33"/>
          <p:cNvSpPr>
            <a:spLocks noGrp="1" noChangeArrowheads="1"/>
          </p:cNvSpPr>
          <p:nvPr>
            <p:ph type="sldNum" sz="quarter" idx="12"/>
          </p:nvPr>
        </p:nvSpPr>
        <p:spPr>
          <a:ln/>
        </p:spPr>
        <p:txBody>
          <a:bodyPr/>
          <a:lstStyle>
            <a:lvl1pPr>
              <a:defRPr/>
            </a:lvl1pPr>
          </a:lstStyle>
          <a:p>
            <a:pPr>
              <a:defRPr/>
            </a:pPr>
            <a:fld id="{49F17C13-6B7E-4A64-8A53-2E839AA69AFD}"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19050" y="1109663"/>
            <a:ext cx="9156700" cy="757237"/>
            <a:chOff x="0" y="0"/>
            <a:chExt cx="5768" cy="477"/>
          </a:xfrm>
        </p:grpSpPr>
        <p:sp>
          <p:nvSpPr>
            <p:cNvPr id="5"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6"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8"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9"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0"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1"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2"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3"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4"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5"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6"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7"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8"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19"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0"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2"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3"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26"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20638" y="6161088"/>
            <a:ext cx="9169400" cy="138112"/>
            <a:chOff x="0" y="4032"/>
            <a:chExt cx="5776" cy="87"/>
          </a:xfrm>
        </p:grpSpPr>
        <p:sp>
          <p:nvSpPr>
            <p:cNvPr id="28"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29"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30"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43037" name="Rectangle 29"/>
          <p:cNvSpPr>
            <a:spLocks noGrp="1" noChangeArrowheads="1"/>
          </p:cNvSpPr>
          <p:nvPr>
            <p:ph type="ctrTitle" sz="quarter"/>
          </p:nvPr>
        </p:nvSpPr>
        <p:spPr>
          <a:xfrm>
            <a:off x="685800" y="1868488"/>
            <a:ext cx="7772400" cy="1600200"/>
          </a:xfrm>
        </p:spPr>
        <p:txBody>
          <a:bodyPr anchorCtr="1"/>
          <a:lstStyle>
            <a:lvl1pPr>
              <a:defRPr/>
            </a:lvl1pPr>
          </a:lstStyle>
          <a:p>
            <a:r>
              <a:rPr lang="en-US"/>
              <a:t>Click to edit Master title style</a:t>
            </a:r>
          </a:p>
        </p:txBody>
      </p:sp>
      <p:sp>
        <p:nvSpPr>
          <p:cNvPr id="43038" name="Rectangle 30"/>
          <p:cNvSpPr>
            <a:spLocks noGrp="1" noChangeArrowheads="1"/>
          </p:cNvSpPr>
          <p:nvPr>
            <p:ph type="subTitle" sz="quarter" idx="1"/>
          </p:nvPr>
        </p:nvSpPr>
        <p:spPr>
          <a:xfrm>
            <a:off x="1273175" y="3729038"/>
            <a:ext cx="6400800" cy="1371600"/>
          </a:xfrm>
        </p:spPr>
        <p:txBody>
          <a:bodyPr anchorCtr="1"/>
          <a:lstStyle>
            <a:lvl1pPr marL="0" indent="0" algn="ctr">
              <a:buFontTx/>
              <a:buNone/>
              <a:defRPr/>
            </a:lvl1pPr>
          </a:lstStyle>
          <a:p>
            <a:r>
              <a:rPr lang="en-US"/>
              <a:t>Click to edit Master subtitle style</a:t>
            </a:r>
          </a:p>
        </p:txBody>
      </p:sp>
      <p:sp>
        <p:nvSpPr>
          <p:cNvPr id="31" name="Rectangle 31"/>
          <p:cNvSpPr>
            <a:spLocks noGrp="1" noChangeArrowheads="1"/>
          </p:cNvSpPr>
          <p:nvPr>
            <p:ph type="dt" sz="quarter" idx="10"/>
          </p:nvPr>
        </p:nvSpPr>
        <p:spPr>
          <a:xfrm>
            <a:off x="685800" y="6348413"/>
            <a:ext cx="1905000" cy="457200"/>
          </a:xfrm>
        </p:spPr>
        <p:txBody>
          <a:bodyPr/>
          <a:lstStyle>
            <a:lvl1pPr>
              <a:defRPr/>
            </a:lvl1pPr>
          </a:lstStyle>
          <a:p>
            <a:pPr>
              <a:defRPr/>
            </a:pPr>
            <a:fld id="{5703E916-E029-4C3A-92B7-CBA636208368}" type="datetime1">
              <a:rPr lang="en-US">
                <a:solidFill>
                  <a:srgbClr val="545472"/>
                </a:solidFill>
              </a:rPr>
              <a:pPr>
                <a:defRPr/>
              </a:pPr>
              <a:t>5/22/2015</a:t>
            </a:fld>
            <a:endParaRPr lang="en-US" dirty="0">
              <a:solidFill>
                <a:srgbClr val="545472"/>
              </a:solidFill>
            </a:endParaRPr>
          </a:p>
        </p:txBody>
      </p:sp>
      <p:sp>
        <p:nvSpPr>
          <p:cNvPr id="32" name="Rectangle 32"/>
          <p:cNvSpPr>
            <a:spLocks noGrp="1" noChangeArrowheads="1"/>
          </p:cNvSpPr>
          <p:nvPr>
            <p:ph type="ftr" sz="quarter" idx="11"/>
          </p:nvPr>
        </p:nvSpPr>
        <p:spPr>
          <a:xfrm>
            <a:off x="3124200" y="6348413"/>
            <a:ext cx="2895600" cy="457200"/>
          </a:xfrm>
        </p:spPr>
        <p:txBody>
          <a:bodyPr/>
          <a:lstStyle>
            <a:lvl1pPr>
              <a:defRPr/>
            </a:lvl1pPr>
          </a:lstStyle>
          <a:p>
            <a:pPr>
              <a:defRPr/>
            </a:pPr>
            <a:endParaRPr lang="en-US">
              <a:solidFill>
                <a:srgbClr val="545472"/>
              </a:solidFill>
            </a:endParaRPr>
          </a:p>
        </p:txBody>
      </p:sp>
      <p:sp>
        <p:nvSpPr>
          <p:cNvPr id="33" name="Rectangle 33"/>
          <p:cNvSpPr>
            <a:spLocks noGrp="1" noChangeArrowheads="1"/>
          </p:cNvSpPr>
          <p:nvPr>
            <p:ph type="sldNum" sz="quarter" idx="12"/>
          </p:nvPr>
        </p:nvSpPr>
        <p:spPr>
          <a:xfrm>
            <a:off x="6553200" y="6348413"/>
            <a:ext cx="1905000" cy="457200"/>
          </a:xfrm>
        </p:spPr>
        <p:txBody>
          <a:bodyPr/>
          <a:lstStyle>
            <a:lvl1pPr>
              <a:defRPr/>
            </a:lvl1pPr>
          </a:lstStyle>
          <a:p>
            <a:pPr>
              <a:defRPr/>
            </a:pPr>
            <a:fld id="{9D79AA3C-7C36-41CD-8861-BA3C06B6E1A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fld id="{E6F4508C-1E8E-4729-8BC2-F100E4ED06BC}" type="datetime1">
              <a:rPr lang="en-US">
                <a:solidFill>
                  <a:srgbClr val="545472"/>
                </a:solidFill>
              </a:rPr>
              <a:pPr>
                <a:defRPr/>
              </a:pPr>
              <a:t>5/22/2015</a:t>
            </a:fld>
            <a:endParaRPr lang="en-US" dirty="0">
              <a:solidFill>
                <a:srgbClr val="545472"/>
              </a:solidFill>
            </a:endParaRPr>
          </a:p>
        </p:txBody>
      </p:sp>
      <p:sp>
        <p:nvSpPr>
          <p:cNvPr id="3"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4" name="Rectangle 33"/>
          <p:cNvSpPr>
            <a:spLocks noGrp="1" noChangeArrowheads="1"/>
          </p:cNvSpPr>
          <p:nvPr>
            <p:ph type="sldNum" sz="quarter" idx="12"/>
          </p:nvPr>
        </p:nvSpPr>
        <p:spPr>
          <a:ln/>
        </p:spPr>
        <p:txBody>
          <a:bodyPr/>
          <a:lstStyle>
            <a:lvl1pPr>
              <a:defRPr/>
            </a:lvl1pPr>
          </a:lstStyle>
          <a:p>
            <a:pPr>
              <a:defRPr/>
            </a:pPr>
            <a:fld id="{3936C8BF-1504-44E7-A323-F57E671A6B2B}"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fld id="{4EC32485-C964-4535-A565-F12C9D62A0B9}" type="datetime1">
              <a:rPr lang="en-US">
                <a:solidFill>
                  <a:srgbClr val="545472"/>
                </a:solidFill>
              </a:rPr>
              <a:pPr>
                <a:defRPr/>
              </a:pPr>
              <a:t>5/22/2015</a:t>
            </a:fld>
            <a:endParaRPr lang="en-US" dirty="0">
              <a:solidFill>
                <a:srgbClr val="545472"/>
              </a:solidFill>
            </a:endParaRPr>
          </a:p>
        </p:txBody>
      </p:sp>
      <p:sp>
        <p:nvSpPr>
          <p:cNvPr id="5" name="Rectangle 32"/>
          <p:cNvSpPr>
            <a:spLocks noGrp="1" noChangeArrowheads="1"/>
          </p:cNvSpPr>
          <p:nvPr>
            <p:ph type="ftr" sz="quarter" idx="11"/>
          </p:nvPr>
        </p:nvSpPr>
        <p:spPr>
          <a:ln/>
        </p:spPr>
        <p:txBody>
          <a:bodyPr/>
          <a:lstStyle>
            <a:lvl1pPr>
              <a:defRPr/>
            </a:lvl1pPr>
          </a:lstStyle>
          <a:p>
            <a:pPr>
              <a:defRPr/>
            </a:pPr>
            <a:endParaRPr lang="en-US">
              <a:solidFill>
                <a:srgbClr val="545472"/>
              </a:solidFill>
            </a:endParaRPr>
          </a:p>
        </p:txBody>
      </p:sp>
      <p:sp>
        <p:nvSpPr>
          <p:cNvPr id="6" name="Rectangle 33"/>
          <p:cNvSpPr>
            <a:spLocks noGrp="1" noChangeArrowheads="1"/>
          </p:cNvSpPr>
          <p:nvPr>
            <p:ph type="sldNum" sz="quarter" idx="12"/>
          </p:nvPr>
        </p:nvSpPr>
        <p:spPr>
          <a:ln/>
        </p:spPr>
        <p:txBody>
          <a:bodyPr/>
          <a:lstStyle>
            <a:lvl1pPr>
              <a:defRPr/>
            </a:lvl1pPr>
          </a:lstStyle>
          <a:p>
            <a:pPr>
              <a:defRPr/>
            </a:pPr>
            <a:fld id="{2A874B1E-851D-4110-A6A1-C4D0FB803258}" type="slidenum">
              <a:rPr lang="en-US">
                <a:solidFill>
                  <a:srgbClr val="545472"/>
                </a:solidFill>
              </a:rPr>
              <a:pPr>
                <a:defRPr/>
              </a:pPr>
              <a:t>‹#›</a:t>
            </a:fld>
            <a:endParaRPr lang="en-US" dirty="0">
              <a:solidFill>
                <a:srgbClr val="54547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xml"/><Relationship Id="rId1" Type="http://schemas.openxmlformats.org/officeDocument/2006/relationships/slideLayout" Target="../slideLayouts/slideLayout3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6.xml"/><Relationship Id="rId1" Type="http://schemas.openxmlformats.org/officeDocument/2006/relationships/slideLayout" Target="../slideLayouts/slideLayout3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7.xml"/><Relationship Id="rId1" Type="http://schemas.openxmlformats.org/officeDocument/2006/relationships/slideLayout" Target="../slideLayouts/slideLayout3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8.xml"/><Relationship Id="rId1" Type="http://schemas.openxmlformats.org/officeDocument/2006/relationships/slideLayout" Target="../slideLayouts/slideLayout3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9.xml"/><Relationship Id="rId1" Type="http://schemas.openxmlformats.org/officeDocument/2006/relationships/slideLayout" Target="../slideLayouts/slideLayout4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0.xml"/><Relationship Id="rId1" Type="http://schemas.openxmlformats.org/officeDocument/2006/relationships/slideLayout" Target="../slideLayouts/slideLayout4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1.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2.xml"/><Relationship Id="rId1" Type="http://schemas.openxmlformats.org/officeDocument/2006/relationships/slideLayout" Target="../slideLayouts/slideLayout4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3.xml"/><Relationship Id="rId1" Type="http://schemas.openxmlformats.org/officeDocument/2006/relationships/slideLayout" Target="../slideLayouts/slideLayout4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4.xml"/><Relationship Id="rId1" Type="http://schemas.openxmlformats.org/officeDocument/2006/relationships/slideLayout" Target="../slideLayouts/slideLayout4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5.xml"/><Relationship Id="rId1" Type="http://schemas.openxmlformats.org/officeDocument/2006/relationships/slideLayout" Target="../slideLayouts/slideLayout4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6.xml"/><Relationship Id="rId1" Type="http://schemas.openxmlformats.org/officeDocument/2006/relationships/slideLayout" Target="../slideLayouts/slideLayout4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7.xml"/><Relationship Id="rId1" Type="http://schemas.openxmlformats.org/officeDocument/2006/relationships/slideLayout" Target="../slideLayouts/slideLayout4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8.xml"/><Relationship Id="rId1" Type="http://schemas.openxmlformats.org/officeDocument/2006/relationships/slideLayout" Target="../slideLayouts/slideLayout4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19.xml"/><Relationship Id="rId1" Type="http://schemas.openxmlformats.org/officeDocument/2006/relationships/slideLayout" Target="../slideLayouts/slideLayout5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0.xml"/><Relationship Id="rId1" Type="http://schemas.openxmlformats.org/officeDocument/2006/relationships/slideLayout" Target="../slideLayouts/slideLayout5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1.xml"/><Relationship Id="rId1" Type="http://schemas.openxmlformats.org/officeDocument/2006/relationships/slideLayout" Target="../slideLayouts/slideLayout5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2.xml"/><Relationship Id="rId1" Type="http://schemas.openxmlformats.org/officeDocument/2006/relationships/slideLayout" Target="../slideLayouts/slideLayout5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3.xml"/><Relationship Id="rId1" Type="http://schemas.openxmlformats.org/officeDocument/2006/relationships/slideLayout" Target="../slideLayouts/slideLayout5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4.xml"/><Relationship Id="rId1" Type="http://schemas.openxmlformats.org/officeDocument/2006/relationships/slideLayout" Target="../slideLayouts/slideLayout5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5.xml"/><Relationship Id="rId1" Type="http://schemas.openxmlformats.org/officeDocument/2006/relationships/slideLayout" Target="../slideLayouts/slideLayout5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6.xml"/><Relationship Id="rId1" Type="http://schemas.openxmlformats.org/officeDocument/2006/relationships/slideLayout" Target="../slideLayouts/slideLayout5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7.xml"/><Relationship Id="rId1" Type="http://schemas.openxmlformats.org/officeDocument/2006/relationships/slideLayout" Target="../slideLayouts/slideLayout5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8.xml"/><Relationship Id="rId1" Type="http://schemas.openxmlformats.org/officeDocument/2006/relationships/slideLayout" Target="../slideLayouts/slideLayout5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29.xml"/><Relationship Id="rId1" Type="http://schemas.openxmlformats.org/officeDocument/2006/relationships/slideLayout" Target="../slideLayouts/slideLayout6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0.xml"/><Relationship Id="rId1" Type="http://schemas.openxmlformats.org/officeDocument/2006/relationships/slideLayout" Target="../slideLayouts/slideLayout6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1.xml"/><Relationship Id="rId1" Type="http://schemas.openxmlformats.org/officeDocument/2006/relationships/slideLayout" Target="../slideLayouts/slideLayout6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2.xml"/><Relationship Id="rId1" Type="http://schemas.openxmlformats.org/officeDocument/2006/relationships/slideLayout" Target="../slideLayouts/slideLayout6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3.xml"/><Relationship Id="rId1" Type="http://schemas.openxmlformats.org/officeDocument/2006/relationships/slideLayout" Target="../slideLayouts/slideLayout6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4.xml"/><Relationship Id="rId1" Type="http://schemas.openxmlformats.org/officeDocument/2006/relationships/slideLayout" Target="../slideLayouts/slideLayout6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5.xml"/><Relationship Id="rId1" Type="http://schemas.openxmlformats.org/officeDocument/2006/relationships/slideLayout" Target="../slideLayouts/slideLayout6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6.xml"/><Relationship Id="rId1" Type="http://schemas.openxmlformats.org/officeDocument/2006/relationships/slideLayout" Target="../slideLayouts/slideLayout6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7.xml"/><Relationship Id="rId1" Type="http://schemas.openxmlformats.org/officeDocument/2006/relationships/slideLayout" Target="../slideLayouts/slideLayout6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8.xml"/><Relationship Id="rId1" Type="http://schemas.openxmlformats.org/officeDocument/2006/relationships/slideLayout" Target="../slideLayouts/slideLayout6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3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39.xml"/><Relationship Id="rId1" Type="http://schemas.openxmlformats.org/officeDocument/2006/relationships/slideLayout" Target="../slideLayouts/slideLayout7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0.xml"/><Relationship Id="rId1" Type="http://schemas.openxmlformats.org/officeDocument/2006/relationships/slideLayout" Target="../slideLayouts/slideLayout7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1.xml"/><Relationship Id="rId1" Type="http://schemas.openxmlformats.org/officeDocument/2006/relationships/slideLayout" Target="../slideLayouts/slideLayout7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2.xml"/><Relationship Id="rId1" Type="http://schemas.openxmlformats.org/officeDocument/2006/relationships/slideLayout" Target="../slideLayouts/slideLayout7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3.xml"/><Relationship Id="rId1" Type="http://schemas.openxmlformats.org/officeDocument/2006/relationships/slideLayout" Target="../slideLayouts/slideLayout7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4.xml"/><Relationship Id="rId1" Type="http://schemas.openxmlformats.org/officeDocument/2006/relationships/slideLayout" Target="../slideLayouts/slideLayout7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5.xml"/><Relationship Id="rId1" Type="http://schemas.openxmlformats.org/officeDocument/2006/relationships/slideLayout" Target="../slideLayouts/slideLayout7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6.xml"/><Relationship Id="rId1" Type="http://schemas.openxmlformats.org/officeDocument/2006/relationships/slideLayout" Target="../slideLayouts/slideLayout7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7.xml"/><Relationship Id="rId1" Type="http://schemas.openxmlformats.org/officeDocument/2006/relationships/slideLayout" Target="../slideLayouts/slideLayout7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8.xml"/><Relationship Id="rId1" Type="http://schemas.openxmlformats.org/officeDocument/2006/relationships/slideLayout" Target="../slideLayouts/slideLayout7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4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49.xml"/><Relationship Id="rId1" Type="http://schemas.openxmlformats.org/officeDocument/2006/relationships/slideLayout" Target="../slideLayouts/slideLayout8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0.xml"/><Relationship Id="rId1" Type="http://schemas.openxmlformats.org/officeDocument/2006/relationships/slideLayout" Target="../slideLayouts/slideLayout8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1.xml"/><Relationship Id="rId1" Type="http://schemas.openxmlformats.org/officeDocument/2006/relationships/slideLayout" Target="../slideLayouts/slideLayout8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2.xml"/><Relationship Id="rId1" Type="http://schemas.openxmlformats.org/officeDocument/2006/relationships/slideLayout" Target="../slideLayouts/slideLayout8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3.xml"/><Relationship Id="rId1" Type="http://schemas.openxmlformats.org/officeDocument/2006/relationships/slideLayout" Target="../slideLayouts/slideLayout8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4.xml"/><Relationship Id="rId1" Type="http://schemas.openxmlformats.org/officeDocument/2006/relationships/slideLayout" Target="../slideLayouts/slideLayout8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5.xml"/><Relationship Id="rId1" Type="http://schemas.openxmlformats.org/officeDocument/2006/relationships/slideLayout" Target="../slideLayouts/slideLayout8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6.xml"/><Relationship Id="rId1" Type="http://schemas.openxmlformats.org/officeDocument/2006/relationships/slideLayout" Target="../slideLayouts/slideLayout8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7.xml"/><Relationship Id="rId1" Type="http://schemas.openxmlformats.org/officeDocument/2006/relationships/slideLayout" Target="../slideLayouts/slideLayout8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8.xml"/><Relationship Id="rId1" Type="http://schemas.openxmlformats.org/officeDocument/2006/relationships/slideLayout" Target="../slideLayouts/slideLayout8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5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59.xml"/><Relationship Id="rId1" Type="http://schemas.openxmlformats.org/officeDocument/2006/relationships/slideLayout" Target="../slideLayouts/slideLayout9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6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60.xml"/><Relationship Id="rId1" Type="http://schemas.openxmlformats.org/officeDocument/2006/relationships/slideLayout" Target="../slideLayouts/slideLayout9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6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theme" Target="../theme/theme61.xml"/><Relationship Id="rId1" Type="http://schemas.openxmlformats.org/officeDocument/2006/relationships/slideLayout" Target="../slideLayouts/slideLayout9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Arial" charset="0"/>
              </a:defRPr>
            </a:lvl1pPr>
          </a:lstStyle>
          <a:p>
            <a:pPr>
              <a:defRPr/>
            </a:pPr>
            <a:endParaRPr lang="en-US" altLang="en-US"/>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ltLang="en-US"/>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84F34DDE-9774-48D1-BD47-EB4511D9A03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2053"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a:defRPr sz="1200">
                <a:solidFill>
                  <a:srgbClr val="FFFFFF"/>
                </a:solidFill>
                <a:latin typeface="Arial" pitchFamily="34" charset="0"/>
              </a:defRPr>
            </a:lvl1pPr>
          </a:lstStyle>
          <a:p>
            <a:pPr>
              <a:defRPr/>
            </a:pPr>
            <a:endParaRPr lang="en-US" altLang="en-US"/>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a:defRPr sz="1000" cap="all" spc="200" baseline="0">
                <a:solidFill>
                  <a:srgbClr val="FFFFFF"/>
                </a:solidFill>
                <a:latin typeface="Arial" pitchFamily="34" charset="0"/>
              </a:defRPr>
            </a:lvl1pPr>
          </a:lstStyle>
          <a:p>
            <a:pPr>
              <a:defRPr/>
            </a:pPr>
            <a:endParaRPr lang="en-US" altLang="en-US"/>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latin typeface="Arial" pitchFamily="34" charset="0"/>
              </a:defRPr>
            </a:lvl1pPr>
          </a:lstStyle>
          <a:p>
            <a:pPr>
              <a:defRPr/>
            </a:pPr>
            <a:fld id="{55369D4D-3F01-4C38-8EB1-35EB86C0411A}" type="slidenum">
              <a:rPr lang="en-US" altLang="en-US"/>
              <a:pPr>
                <a:defRPr/>
              </a:pPr>
              <a:t>‹#›</a:t>
            </a:fld>
            <a:endParaRPr lang="en-US" altLang="en-US"/>
          </a:p>
        </p:txBody>
      </p:sp>
      <p:pic>
        <p:nvPicPr>
          <p:cNvPr id="2057" name="Picture 7" descr="letterhead_header"/>
          <p:cNvPicPr>
            <a:picLocks noChangeAspect="1" noChangeArrowheads="1"/>
          </p:cNvPicPr>
          <p:nvPr userDrawn="1"/>
        </p:nvPicPr>
        <p:blipFill>
          <a:blip r:embed="rId13" cstate="print"/>
          <a:srcRect/>
          <a:stretch>
            <a:fillRect/>
          </a:stretch>
        </p:blipFill>
        <p:spPr bwMode="auto">
          <a:xfrm>
            <a:off x="323850" y="188913"/>
            <a:ext cx="8459788" cy="1600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Lst>
  <p:hf hdr="0" ftr="0" dt="0"/>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hidden">
          <a:xfrm>
            <a:off x="0" y="1336675"/>
            <a:ext cx="9144000" cy="5521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 name="Text Placeholder 2"/>
          <p:cNvSpPr>
            <a:spLocks noGrp="1"/>
          </p:cNvSpPr>
          <p:nvPr>
            <p:ph type="body" idx="1"/>
          </p:nvPr>
        </p:nvSpPr>
        <p:spPr>
          <a:xfrm>
            <a:off x="457200" y="2019300"/>
            <a:ext cx="8229600" cy="41179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05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a:defRPr/>
            </a:pPr>
            <a:endParaRPr lang="en-US" alt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a:defRPr/>
            </a:pPr>
            <a:endParaRPr lang="en-US" alt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a:defRPr/>
            </a:pPr>
            <a:fld id="{0E1DA31F-F225-443C-AEEB-F518E6F32F96}" type="slidenum">
              <a:rPr lang="en-US" altLang="en-US"/>
              <a:pPr>
                <a:defRPr/>
              </a:pPr>
              <a:t>‹#›</a:t>
            </a:fld>
            <a:endParaRPr lang="en-US" altLang="en-US"/>
          </a:p>
        </p:txBody>
      </p:sp>
      <p:cxnSp>
        <p:nvCxnSpPr>
          <p:cNvPr id="10" name="Straight Connector 9"/>
          <p:cNvCxnSpPr/>
          <p:nvPr/>
        </p:nvCxnSpPr>
        <p:spPr>
          <a:xfrm>
            <a:off x="0" y="1331913"/>
            <a:ext cx="9144000" cy="1587"/>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4725"/>
            <a:ext cx="4114800" cy="701675"/>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974" r:id="rId1"/>
    <p:sldLayoutId id="2147483956" r:id="rId2"/>
    <p:sldLayoutId id="2147483975" r:id="rId3"/>
    <p:sldLayoutId id="2147483957" r:id="rId4"/>
    <p:sldLayoutId id="2147483958" r:id="rId5"/>
    <p:sldLayoutId id="2147483959" r:id="rId6"/>
    <p:sldLayoutId id="2147483976" r:id="rId7"/>
    <p:sldLayoutId id="2147483960" r:id="rId8"/>
    <p:sldLayoutId id="2147483961" r:id="rId9"/>
    <p:sldLayoutId id="2147483962" r:id="rId10"/>
    <p:sldLayoutId id="2147483977" r:id="rId11"/>
  </p:sldLayoutIdLst>
  <p:hf hdr="0" ftr="0" dt="0"/>
  <p:txStyles>
    <p:titleStyle>
      <a:lvl1pPr algn="ctr" rtl="0" eaLnBrk="0" fontAlgn="base" hangingPunct="0">
        <a:spcBef>
          <a:spcPts val="400"/>
        </a:spcBef>
        <a:spcAft>
          <a:spcPct val="0"/>
        </a:spcAft>
        <a:defRPr b="1" kern="1200" cap="all">
          <a:solidFill>
            <a:srgbClr val="404040"/>
          </a:solidFill>
          <a:latin typeface="+mj-lt"/>
          <a:ea typeface="+mj-ea"/>
          <a:cs typeface="Tunga" pitchFamily="2"/>
        </a:defRPr>
      </a:lvl1pPr>
      <a:lvl2pPr algn="ctr" rtl="0" eaLnBrk="0" fontAlgn="base" hangingPunct="0">
        <a:spcBef>
          <a:spcPts val="400"/>
        </a:spcBef>
        <a:spcAft>
          <a:spcPct val="0"/>
        </a:spcAft>
        <a:defRPr b="1">
          <a:solidFill>
            <a:srgbClr val="404040"/>
          </a:solidFill>
          <a:latin typeface="Garamond" pitchFamily="18" charset="0"/>
          <a:cs typeface="Tunga" pitchFamily="34" charset="0"/>
        </a:defRPr>
      </a:lvl2pPr>
      <a:lvl3pPr algn="ctr" rtl="0" eaLnBrk="0" fontAlgn="base" hangingPunct="0">
        <a:spcBef>
          <a:spcPts val="400"/>
        </a:spcBef>
        <a:spcAft>
          <a:spcPct val="0"/>
        </a:spcAft>
        <a:defRPr b="1">
          <a:solidFill>
            <a:srgbClr val="404040"/>
          </a:solidFill>
          <a:latin typeface="Garamond" pitchFamily="18" charset="0"/>
          <a:cs typeface="Tunga" pitchFamily="34" charset="0"/>
        </a:defRPr>
      </a:lvl3pPr>
      <a:lvl4pPr algn="ctr" rtl="0" eaLnBrk="0" fontAlgn="base" hangingPunct="0">
        <a:spcBef>
          <a:spcPts val="400"/>
        </a:spcBef>
        <a:spcAft>
          <a:spcPct val="0"/>
        </a:spcAft>
        <a:defRPr b="1">
          <a:solidFill>
            <a:srgbClr val="404040"/>
          </a:solidFill>
          <a:latin typeface="Garamond" pitchFamily="18" charset="0"/>
          <a:cs typeface="Tunga" pitchFamily="34" charset="0"/>
        </a:defRPr>
      </a:lvl4pPr>
      <a:lvl5pPr algn="ctr" rtl="0" eaLnBrk="0" fontAlgn="base" hangingPunct="0">
        <a:spcBef>
          <a:spcPts val="400"/>
        </a:spcBef>
        <a:spcAft>
          <a:spcPct val="0"/>
        </a:spcAft>
        <a:defRPr b="1">
          <a:solidFill>
            <a:srgbClr val="404040"/>
          </a:solidFill>
          <a:latin typeface="Garamond" pitchFamily="18" charset="0"/>
          <a:cs typeface="Tunga" pitchFamily="34" charset="0"/>
        </a:defRPr>
      </a:lvl5pPr>
      <a:lvl6pPr marL="457200" algn="ctr" rtl="0" fontAlgn="base">
        <a:spcBef>
          <a:spcPts val="400"/>
        </a:spcBef>
        <a:spcAft>
          <a:spcPct val="0"/>
        </a:spcAft>
        <a:defRPr b="1">
          <a:solidFill>
            <a:srgbClr val="404040"/>
          </a:solidFill>
          <a:latin typeface="Garamond" pitchFamily="18" charset="0"/>
          <a:cs typeface="Tunga" pitchFamily="34" charset="0"/>
        </a:defRPr>
      </a:lvl6pPr>
      <a:lvl7pPr marL="914400" algn="ctr" rtl="0" fontAlgn="base">
        <a:spcBef>
          <a:spcPts val="400"/>
        </a:spcBef>
        <a:spcAft>
          <a:spcPct val="0"/>
        </a:spcAft>
        <a:defRPr b="1">
          <a:solidFill>
            <a:srgbClr val="404040"/>
          </a:solidFill>
          <a:latin typeface="Garamond" pitchFamily="18" charset="0"/>
          <a:cs typeface="Tunga" pitchFamily="34" charset="0"/>
        </a:defRPr>
      </a:lvl7pPr>
      <a:lvl8pPr marL="1371600" algn="ctr" rtl="0" fontAlgn="base">
        <a:spcBef>
          <a:spcPts val="400"/>
        </a:spcBef>
        <a:spcAft>
          <a:spcPct val="0"/>
        </a:spcAft>
        <a:defRPr b="1">
          <a:solidFill>
            <a:srgbClr val="404040"/>
          </a:solidFill>
          <a:latin typeface="Garamond" pitchFamily="18" charset="0"/>
          <a:cs typeface="Tunga" pitchFamily="34" charset="0"/>
        </a:defRPr>
      </a:lvl8pPr>
      <a:lvl9pPr marL="1828800" algn="ctr" rtl="0" fontAlgn="base">
        <a:spcBef>
          <a:spcPts val="400"/>
        </a:spcBef>
        <a:spcAft>
          <a:spcPct val="0"/>
        </a:spcAft>
        <a:defRPr b="1">
          <a:solidFill>
            <a:srgbClr val="404040"/>
          </a:solidFill>
          <a:latin typeface="Garamond" pitchFamily="18" charset="0"/>
          <a:cs typeface="Tunga" pitchFamily="34" charset="0"/>
        </a:defRPr>
      </a:lvl9pPr>
    </p:titleStyle>
    <p:bodyStyle>
      <a:lvl1pPr marL="342900" indent="-342900" algn="ctr" rtl="0" eaLnBrk="0" fontAlgn="base" hangingPunct="0">
        <a:spcBef>
          <a:spcPts val="600"/>
        </a:spcBef>
        <a:spcAft>
          <a:spcPct val="0"/>
        </a:spcAft>
        <a:buClr>
          <a:schemeClr val="accent1"/>
        </a:buClr>
        <a:defRPr sz="2000" kern="1200" spc="30">
          <a:solidFill>
            <a:schemeClr val="tx1"/>
          </a:solidFill>
          <a:latin typeface="+mn-lt"/>
          <a:ea typeface="+mn-ea"/>
          <a:cs typeface="Tahoma" pitchFamily="34" charset="0"/>
        </a:defRPr>
      </a:lvl1pPr>
      <a:lvl2pPr marL="742950" indent="-285750" algn="ctr" rtl="0" eaLnBrk="0" fontAlgn="base" hangingPunct="0">
        <a:spcBef>
          <a:spcPts val="1200"/>
        </a:spcBef>
        <a:spcAft>
          <a:spcPct val="0"/>
        </a:spcAft>
        <a:buClr>
          <a:schemeClr val="accent1"/>
        </a:buClr>
        <a:defRPr kern="1200">
          <a:solidFill>
            <a:schemeClr val="tx2"/>
          </a:solidFill>
          <a:latin typeface="+mn-lt"/>
          <a:ea typeface="+mn-ea"/>
          <a:cs typeface="Tahoma" pitchFamily="34" charset="0"/>
        </a:defRPr>
      </a:lvl2pPr>
      <a:lvl3pPr marL="1143000" indent="-228600" algn="ctr" rtl="0" eaLnBrk="0" fontAlgn="base" hangingPunct="0">
        <a:spcBef>
          <a:spcPts val="1200"/>
        </a:spcBef>
        <a:spcAft>
          <a:spcPct val="0"/>
        </a:spcAft>
        <a:buClr>
          <a:schemeClr val="accent1"/>
        </a:buClr>
        <a:defRPr sz="1600" kern="1200">
          <a:solidFill>
            <a:schemeClr val="tx1"/>
          </a:solidFill>
          <a:latin typeface="+mn-lt"/>
          <a:ea typeface="+mn-ea"/>
          <a:cs typeface="Tahoma" pitchFamily="34" charset="0"/>
        </a:defRPr>
      </a:lvl3pPr>
      <a:lvl4pPr marL="1600200" indent="-228600" algn="ctr" rtl="0" eaLnBrk="0" fontAlgn="base" hangingPunct="0">
        <a:spcBef>
          <a:spcPts val="1200"/>
        </a:spcBef>
        <a:spcAft>
          <a:spcPct val="0"/>
        </a:spcAft>
        <a:buClr>
          <a:schemeClr val="accent1"/>
        </a:buClr>
        <a:defRPr sz="1400" kern="1200">
          <a:solidFill>
            <a:schemeClr val="tx2"/>
          </a:solidFill>
          <a:latin typeface="+mn-lt"/>
          <a:ea typeface="+mn-ea"/>
          <a:cs typeface="Tahoma" pitchFamily="34" charset="0"/>
        </a:defRPr>
      </a:lvl4pPr>
      <a:lvl5pPr marL="2057400" indent="-228600" algn="ctr" rtl="0" eaLnBrk="0" fontAlgn="base" hangingPunct="0">
        <a:spcBef>
          <a:spcPts val="1200"/>
        </a:spcBef>
        <a:spcAft>
          <a:spcPct val="0"/>
        </a:spcAft>
        <a:buClr>
          <a:schemeClr val="accent1"/>
        </a:buClr>
        <a:defRPr sz="1400" kern="120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3400"/>
            <a:ext cx="8229600" cy="685800"/>
          </a:xfrm>
          <a:prstGeom prst="rect">
            <a:avLst/>
          </a:prstGeom>
        </p:spPr>
        <p:txBody>
          <a:bodyPr vert="horz" lIns="91440" tIns="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267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010400" y="6324600"/>
            <a:ext cx="1447800" cy="365125"/>
          </a:xfrm>
          <a:prstGeom prst="rect">
            <a:avLst/>
          </a:prstGeom>
        </p:spPr>
        <p:txBody>
          <a:bodyPr vert="horz" lIns="0" tIns="45720" rIns="91440" bIns="45720" rtlCol="0" anchor="ctr"/>
          <a:lstStyle>
            <a:lvl1pPr algn="r">
              <a:defRPr sz="800">
                <a:solidFill>
                  <a:srgbClr val="0054A4"/>
                </a:solidFill>
              </a:defRPr>
            </a:lvl1pPr>
          </a:lstStyle>
          <a:p>
            <a:pPr fontAlgn="auto">
              <a:spcBef>
                <a:spcPts val="0"/>
              </a:spcBef>
              <a:spcAft>
                <a:spcPts val="0"/>
              </a:spcAft>
            </a:pPr>
            <a:endParaRPr lang="en-US" dirty="0">
              <a:latin typeface="Arial"/>
            </a:endParaRPr>
          </a:p>
        </p:txBody>
      </p:sp>
      <p:sp>
        <p:nvSpPr>
          <p:cNvPr id="5" name="Footer Placeholder 4"/>
          <p:cNvSpPr>
            <a:spLocks noGrp="1"/>
          </p:cNvSpPr>
          <p:nvPr>
            <p:ph type="ftr" sz="quarter" idx="3"/>
          </p:nvPr>
        </p:nvSpPr>
        <p:spPr>
          <a:xfrm>
            <a:off x="2082928" y="6324600"/>
            <a:ext cx="4775072" cy="365125"/>
          </a:xfrm>
          <a:prstGeom prst="rect">
            <a:avLst/>
          </a:prstGeom>
        </p:spPr>
        <p:txBody>
          <a:bodyPr vert="horz" lIns="91440" tIns="45720" rIns="0" bIns="45720" rtlCol="0" anchor="ctr"/>
          <a:lstStyle>
            <a:lvl1pPr algn="r">
              <a:defRPr sz="800">
                <a:solidFill>
                  <a:srgbClr val="0054A4"/>
                </a:solidFill>
              </a:defRPr>
            </a:lvl1pPr>
          </a:lstStyle>
          <a:p>
            <a:pPr algn="l" fontAlgn="auto">
              <a:spcBef>
                <a:spcPts val="0"/>
              </a:spcBef>
              <a:spcAft>
                <a:spcPts val="0"/>
              </a:spcAft>
            </a:pPr>
            <a:r>
              <a:rPr lang="en-US" dirty="0" smtClean="0">
                <a:latin typeface="Arial"/>
              </a:rPr>
              <a:t>Retirement Concepts </a:t>
            </a:r>
            <a:r>
              <a:rPr lang="en-US" dirty="0" err="1" smtClean="0">
                <a:latin typeface="Arial"/>
              </a:rPr>
              <a:t>Powerpoint</a:t>
            </a:r>
            <a:r>
              <a:rPr lang="en-US" dirty="0" smtClean="0">
                <a:latin typeface="Arial"/>
              </a:rPr>
              <a:t> Presentation</a:t>
            </a:r>
            <a:endParaRPr lang="en-US" dirty="0">
              <a:latin typeface="Arial"/>
            </a:endParaRPr>
          </a:p>
        </p:txBody>
      </p:sp>
      <p:sp>
        <p:nvSpPr>
          <p:cNvPr id="6" name="Slide Number Placeholder 5"/>
          <p:cNvSpPr>
            <a:spLocks noGrp="1"/>
          </p:cNvSpPr>
          <p:nvPr>
            <p:ph type="sldNum" sz="quarter" idx="4"/>
          </p:nvPr>
        </p:nvSpPr>
        <p:spPr>
          <a:xfrm>
            <a:off x="8458200" y="6324600"/>
            <a:ext cx="228600" cy="365125"/>
          </a:xfrm>
          <a:prstGeom prst="rect">
            <a:avLst/>
          </a:prstGeom>
        </p:spPr>
        <p:txBody>
          <a:bodyPr vert="horz" lIns="91440" tIns="45720" rIns="0" bIns="45720" rtlCol="0" anchor="ctr"/>
          <a:lstStyle>
            <a:lvl1pPr algn="r">
              <a:defRPr sz="800" b="1">
                <a:solidFill>
                  <a:srgbClr val="0054A4"/>
                </a:solidFill>
              </a:defRPr>
            </a:lvl1pPr>
          </a:lstStyle>
          <a:p>
            <a:pPr fontAlgn="auto">
              <a:spcBef>
                <a:spcPts val="0"/>
              </a:spcBef>
              <a:spcAft>
                <a:spcPts val="0"/>
              </a:spcAft>
            </a:pPr>
            <a:fld id="{44399C3D-331D-48EC-856E-AC59E4046C9E}" type="slidenum">
              <a:rPr lang="en-US" smtClean="0">
                <a:latin typeface="Arial"/>
              </a:rPr>
              <a:pPr fontAlgn="auto">
                <a:spcBef>
                  <a:spcPts val="0"/>
                </a:spcBef>
                <a:spcAft>
                  <a:spcPts val="0"/>
                </a:spcAft>
              </a:pPr>
              <a:t>‹#›</a:t>
            </a:fld>
            <a:endParaRPr lang="en-US" dirty="0">
              <a:latin typeface="Arial"/>
            </a:endParaRPr>
          </a:p>
        </p:txBody>
      </p:sp>
    </p:spTree>
    <p:extLst>
      <p:ext uri="{BB962C8B-B14F-4D97-AF65-F5344CB8AC3E}">
        <p14:creationId xmlns:p14="http://schemas.microsoft.com/office/powerpoint/2010/main" val="335381846"/>
      </p:ext>
    </p:extLst>
  </p:cSld>
  <p:clrMap bg1="lt1" tx1="dk1" bg2="lt2" tx2="dk2" accent1="accent1" accent2="accent2" accent3="accent3" accent4="accent4" accent5="accent5" accent6="accent6" hlink="hlink" folHlink="folHlink"/>
  <p:sldLayoutIdLst>
    <p:sldLayoutId id="2147483979" r:id="rId1"/>
    <p:sldLayoutId id="2147483980" r:id="rId2"/>
  </p:sldLayoutIdLst>
  <p:timing>
    <p:tnLst>
      <p:par>
        <p:cTn id="1" dur="indefinite" restart="never" nodeType="tmRoot"/>
      </p:par>
    </p:tnLst>
  </p:timing>
  <p:hf hdr="0"/>
  <p:txStyles>
    <p:titleStyle>
      <a:lvl1pPr algn="r" defTabSz="914400" rtl="0" eaLnBrk="1" latinLnBrk="0" hangingPunct="1">
        <a:spcBef>
          <a:spcPct val="0"/>
        </a:spcBef>
        <a:buNone/>
        <a:defRPr sz="2600" b="1" kern="1200">
          <a:solidFill>
            <a:srgbClr val="0054A4"/>
          </a:solidFill>
          <a:latin typeface="+mj-lt"/>
          <a:ea typeface="+mj-ea"/>
          <a:cs typeface="+mj-cs"/>
        </a:defRPr>
      </a:lvl1pPr>
    </p:titleStyle>
    <p:bodyStyle>
      <a:lvl1pPr marL="342900" indent="-342900" algn="l" defTabSz="914400" rtl="0" eaLnBrk="1" latinLnBrk="0" hangingPunct="1">
        <a:spcBef>
          <a:spcPct val="20000"/>
        </a:spcBef>
        <a:spcAft>
          <a:spcPts val="600"/>
        </a:spcAft>
        <a:buFont typeface="Arial" pitchFamily="34" charset="0"/>
        <a:buChar char="•"/>
        <a:defRPr sz="2100" kern="1200">
          <a:solidFill>
            <a:srgbClr val="6D6E6D"/>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6D6E6D"/>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rgbClr val="6D6E6D"/>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rgbClr val="6D6E6D"/>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6D6E6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8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8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8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8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9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9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9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9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99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0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0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0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0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0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1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1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1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1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1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3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3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3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3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3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4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4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4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4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4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5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5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5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5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5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6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6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6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6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6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7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7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7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7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7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8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8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8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8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88"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90"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92"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FF"/>
            </a:gs>
            <a:gs pos="100000">
              <a:srgbClr val="438EFF"/>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6700" cy="757238"/>
            <a:chOff x="0" y="0"/>
            <a:chExt cx="5768" cy="477"/>
          </a:xfrm>
        </p:grpSpPr>
        <p:sp>
          <p:nvSpPr>
            <p:cNvPr id="41987"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8"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1989"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0"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1"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2"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3"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4"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5"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6"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7"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8"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1999"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0"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1"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2"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3"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4"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5"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06"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7"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lgn="l">
                <a:defRPr/>
              </a:pPr>
              <a:endParaRPr lang="en-US" sz="2400" dirty="0">
                <a:solidFill>
                  <a:srgbClr val="545472"/>
                </a:solidFill>
                <a:latin typeface="Times New Roman" pitchFamily="18" charset="0"/>
              </a:endParaRPr>
            </a:p>
          </p:txBody>
        </p:sp>
        <p:sp>
          <p:nvSpPr>
            <p:cNvPr id="42008"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grpSp>
        <p:nvGrpSpPr>
          <p:cNvPr id="3" name="Group 25"/>
          <p:cNvGrpSpPr>
            <a:grpSpLocks/>
          </p:cNvGrpSpPr>
          <p:nvPr/>
        </p:nvGrpSpPr>
        <p:grpSpPr bwMode="auto">
          <a:xfrm>
            <a:off x="0" y="6180138"/>
            <a:ext cx="9169400" cy="138112"/>
            <a:chOff x="0" y="4032"/>
            <a:chExt cx="5776" cy="87"/>
          </a:xfrm>
        </p:grpSpPr>
        <p:sp>
          <p:nvSpPr>
            <p:cNvPr id="42010"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1"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sp>
          <p:nvSpPr>
            <p:cNvPr id="42012"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lgn="l">
                <a:defRPr/>
              </a:pPr>
              <a:endParaRPr lang="en-US" sz="2400" dirty="0">
                <a:solidFill>
                  <a:srgbClr val="545472"/>
                </a:solidFill>
                <a:latin typeface="Times New Roman" pitchFamily="18" charset="0"/>
              </a:endParaRPr>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15"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lgn="l">
              <a:defRPr/>
            </a:pPr>
            <a:fld id="{CE5FCB57-5880-4AEB-8E0B-1EAFEFABE4D1}" type="datetime1">
              <a:rPr lang="en-US">
                <a:solidFill>
                  <a:srgbClr val="545472"/>
                </a:solidFill>
                <a:latin typeface="Times New Roman" pitchFamily="18" charset="0"/>
              </a:rPr>
              <a:pPr algn="l">
                <a:defRPr/>
              </a:pPr>
              <a:t>5/22/2015</a:t>
            </a:fld>
            <a:endParaRPr lang="en-US" dirty="0">
              <a:solidFill>
                <a:srgbClr val="545472"/>
              </a:solidFill>
              <a:latin typeface="Times New Roman" pitchFamily="18" charset="0"/>
            </a:endParaRPr>
          </a:p>
        </p:txBody>
      </p:sp>
      <p:sp>
        <p:nvSpPr>
          <p:cNvPr id="42016"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solidFill>
                <a:srgbClr val="545472"/>
              </a:solidFill>
              <a:latin typeface="Times New Roman" pitchFamily="18" charset="0"/>
            </a:endParaRPr>
          </a:p>
        </p:txBody>
      </p:sp>
      <p:sp>
        <p:nvSpPr>
          <p:cNvPr id="42017"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4C6FA3F2-E796-43CF-ACAB-85ED497720D3}" type="slidenum">
              <a:rPr lang="en-US">
                <a:solidFill>
                  <a:srgbClr val="545472"/>
                </a:solidFill>
                <a:latin typeface="Times New Roman" pitchFamily="18" charset="0"/>
              </a:rPr>
              <a:pPr>
                <a:defRPr/>
              </a:pPr>
              <a:t>‹#›</a:t>
            </a:fld>
            <a:endParaRPr lang="en-US" dirty="0">
              <a:solidFill>
                <a:srgbClr val="545472"/>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94"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SzPct val="90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5"/>
        </a:buBlip>
        <a:defRPr sz="2400">
          <a:solidFill>
            <a:schemeClr val="tx1"/>
          </a:solidFill>
          <a:latin typeface="+mn-lt"/>
        </a:defRPr>
      </a:lvl3pPr>
      <a:lvl4pPr marL="1600200" indent="-228600" algn="l" rtl="0" eaLnBrk="0" fontAlgn="base" hangingPunct="0">
        <a:spcBef>
          <a:spcPct val="20000"/>
        </a:spcBef>
        <a:spcAft>
          <a:spcPct val="0"/>
        </a:spcAft>
        <a:buSzPct val="70000"/>
        <a:buBlip>
          <a:blip r:embed="rId6"/>
        </a:buBlip>
        <a:defRPr sz="2000">
          <a:solidFill>
            <a:schemeClr val="tx1"/>
          </a:solidFill>
          <a:latin typeface="+mn-lt"/>
        </a:defRPr>
      </a:lvl4pPr>
      <a:lvl5pPr marL="2057400" indent="-228600" algn="l" rtl="0" eaLnBrk="0" fontAlgn="base" hangingPunct="0">
        <a:spcBef>
          <a:spcPct val="20000"/>
        </a:spcBef>
        <a:spcAft>
          <a:spcPct val="0"/>
        </a:spcAft>
        <a:buSzPct val="70000"/>
        <a:buBlip>
          <a:blip r:embed="rId7"/>
        </a:buBlip>
        <a:defRPr sz="2000">
          <a:solidFill>
            <a:schemeClr val="tx1"/>
          </a:solidFill>
          <a:latin typeface="+mn-lt"/>
        </a:defRPr>
      </a:lvl5pPr>
      <a:lvl6pPr marL="2514600" indent="-228600" algn="l" rtl="0" fontAlgn="base">
        <a:spcBef>
          <a:spcPct val="20000"/>
        </a:spcBef>
        <a:spcAft>
          <a:spcPct val="0"/>
        </a:spcAft>
        <a:buSzPct val="70000"/>
        <a:buBlip>
          <a:blip r:embed="rId7"/>
        </a:buBlip>
        <a:defRPr sz="2000">
          <a:solidFill>
            <a:schemeClr val="tx1"/>
          </a:solidFill>
          <a:latin typeface="+mn-lt"/>
        </a:defRPr>
      </a:lvl6pPr>
      <a:lvl7pPr marL="2971800" indent="-228600" algn="l" rtl="0" fontAlgn="base">
        <a:spcBef>
          <a:spcPct val="20000"/>
        </a:spcBef>
        <a:spcAft>
          <a:spcPct val="0"/>
        </a:spcAft>
        <a:buSzPct val="70000"/>
        <a:buBlip>
          <a:blip r:embed="rId7"/>
        </a:buBlip>
        <a:defRPr sz="2000">
          <a:solidFill>
            <a:schemeClr val="tx1"/>
          </a:solidFill>
          <a:latin typeface="+mn-lt"/>
        </a:defRPr>
      </a:lvl7pPr>
      <a:lvl8pPr marL="3429000" indent="-228600" algn="l" rtl="0" fontAlgn="base">
        <a:spcBef>
          <a:spcPct val="20000"/>
        </a:spcBef>
        <a:spcAft>
          <a:spcPct val="0"/>
        </a:spcAft>
        <a:buSzPct val="70000"/>
        <a:buBlip>
          <a:blip r:embed="rId7"/>
        </a:buBlip>
        <a:defRPr sz="2000">
          <a:solidFill>
            <a:schemeClr val="tx1"/>
          </a:solidFill>
          <a:latin typeface="+mn-lt"/>
        </a:defRPr>
      </a:lvl8pPr>
      <a:lvl9pPr marL="3886200" indent="-228600" algn="l" rtl="0" fontAlgn="base">
        <a:spcBef>
          <a:spcPct val="20000"/>
        </a:spcBef>
        <a:spcAft>
          <a:spcPct val="0"/>
        </a:spcAft>
        <a:buSzPct val="70000"/>
        <a:buBlip>
          <a:blip r:embed="rId7"/>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35.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4.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wmf"/><Relationship Id="rId1" Type="http://schemas.openxmlformats.org/officeDocument/2006/relationships/slideLayout" Target="../slideLayouts/slideLayout39.xml"/><Relationship Id="rId5" Type="http://schemas.openxmlformats.org/officeDocument/2006/relationships/image" Target="../media/image55.jpeg"/><Relationship Id="rId4" Type="http://schemas.openxmlformats.org/officeDocument/2006/relationships/image" Target="../media/image54.wmf"/></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9.wmf"/><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www.adajournal.org/home" TargetMode="External"/><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4.xml"/></Relationships>
</file>

<file path=ppt/slides/_rels/slide42.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slideLayout" Target="../slideLayouts/slideLayout55.xml"/></Relationships>
</file>

<file path=ppt/slides/_rels/slide4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3" Type="http://schemas.openxmlformats.org/officeDocument/2006/relationships/image" Target="cid:image011.jpg@01C99C28.2F752100" TargetMode="External"/><Relationship Id="rId2" Type="http://schemas.openxmlformats.org/officeDocument/2006/relationships/image" Target="../media/image76.jpeg"/><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8.xml"/></Relationships>
</file>

<file path=ppt/slides/_rels/slide4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0.xml"/><Relationship Id="rId1" Type="http://schemas.openxmlformats.org/officeDocument/2006/relationships/vmlDrawing" Target="../drawings/vmlDrawing1.vml"/><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62.xml"/><Relationship Id="rId5" Type="http://schemas.openxmlformats.org/officeDocument/2006/relationships/image" Target="../media/image85.jpeg"/><Relationship Id="rId4" Type="http://schemas.openxmlformats.org/officeDocument/2006/relationships/image" Target="../media/image84.jpe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3.xml"/><Relationship Id="rId1" Type="http://schemas.openxmlformats.org/officeDocument/2006/relationships/vmlDrawing" Target="../drawings/vmlDrawing2.v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4.xml"/><Relationship Id="rId1" Type="http://schemas.openxmlformats.org/officeDocument/2006/relationships/vmlDrawing" Target="../drawings/vmlDrawing3.vml"/><Relationship Id="rId4" Type="http://schemas.openxmlformats.org/officeDocument/2006/relationships/image" Target="../media/image87.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5.xml"/><Relationship Id="rId1" Type="http://schemas.openxmlformats.org/officeDocument/2006/relationships/vmlDrawing" Target="../drawings/vmlDrawing4.vml"/><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6.xml"/><Relationship Id="rId1" Type="http://schemas.openxmlformats.org/officeDocument/2006/relationships/vmlDrawing" Target="../drawings/vmlDrawing5.vml"/><Relationship Id="rId4" Type="http://schemas.openxmlformats.org/officeDocument/2006/relationships/image" Target="../media/image89.png"/></Relationships>
</file>

<file path=ppt/slides/_rels/slide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7.xml"/></Relationships>
</file>

<file path=ppt/slides/_rels/slide5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8.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9.xml"/><Relationship Id="rId1" Type="http://schemas.openxmlformats.org/officeDocument/2006/relationships/vmlDrawing" Target="../drawings/vmlDrawing6.vml"/><Relationship Id="rId4" Type="http://schemas.openxmlformats.org/officeDocument/2006/relationships/image" Target="../media/image92.png"/></Relationships>
</file>

<file path=ppt/slides/_rels/slide5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0.xml"/></Relationships>
</file>

<file path=ppt/slides/_rels/slide5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1.xml"/></Relationships>
</file>

<file path=ppt/slides/_rels/slide5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5.xml"/><Relationship Id="rId5" Type="http://schemas.openxmlformats.org/officeDocument/2006/relationships/image" Target="../media/image99.png"/><Relationship Id="rId4" Type="http://schemas.openxmlformats.org/officeDocument/2006/relationships/image" Target="../media/image98.png"/></Relationships>
</file>

<file path=ppt/slides/_rels/slide6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6.xml"/></Relationships>
</file>

<file path=ppt/slides/_rels/slide6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7.xml"/></Relationships>
</file>

<file path=ppt/slides/_rels/slide6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8.xml"/></Relationships>
</file>

<file path=ppt/slides/_rels/slide66.xml.rels><?xml version="1.0" encoding="UTF-8" standalone="yes"?>
<Relationships xmlns="http://schemas.openxmlformats.org/package/2006/relationships"><Relationship Id="rId3" Type="http://schemas.openxmlformats.org/officeDocument/2006/relationships/image" Target="cid:image006.jpg@01C99C21.08188BD0" TargetMode="External"/><Relationship Id="rId2" Type="http://schemas.openxmlformats.org/officeDocument/2006/relationships/image" Target="../media/image103.jpeg"/><Relationship Id="rId1" Type="http://schemas.openxmlformats.org/officeDocument/2006/relationships/slideLayout" Target="../slideLayouts/slideLayout79.xml"/></Relationships>
</file>

<file path=ppt/slides/_rels/slide67.xml.rels><?xml version="1.0" encoding="UTF-8" standalone="yes"?>
<Relationships xmlns="http://schemas.openxmlformats.org/package/2006/relationships"><Relationship Id="rId3" Type="http://schemas.openxmlformats.org/officeDocument/2006/relationships/image" Target="cid:image008.jpg@01C99C21.08188BD0" TargetMode="External"/><Relationship Id="rId2" Type="http://schemas.openxmlformats.org/officeDocument/2006/relationships/image" Target="../media/image104.jpeg"/><Relationship Id="rId1" Type="http://schemas.openxmlformats.org/officeDocument/2006/relationships/slideLayout" Target="../slideLayouts/slideLayout80.xml"/></Relationships>
</file>

<file path=ppt/slides/_rels/slide68.xml.rels><?xml version="1.0" encoding="UTF-8" standalone="yes"?>
<Relationships xmlns="http://schemas.openxmlformats.org/package/2006/relationships"><Relationship Id="rId3" Type="http://schemas.openxmlformats.org/officeDocument/2006/relationships/image" Target="cid:image021.jpg@01C99C1E.BA132AA0" TargetMode="External"/><Relationship Id="rId2" Type="http://schemas.openxmlformats.org/officeDocument/2006/relationships/image" Target="../media/image105.jpeg"/><Relationship Id="rId1" Type="http://schemas.openxmlformats.org/officeDocument/2006/relationships/slideLayout" Target="../slideLayouts/slideLayout81.xml"/></Relationships>
</file>

<file path=ppt/slides/_rels/slide69.xml.rels><?xml version="1.0" encoding="UTF-8" standalone="yes"?>
<Relationships xmlns="http://schemas.openxmlformats.org/package/2006/relationships"><Relationship Id="rId3" Type="http://schemas.openxmlformats.org/officeDocument/2006/relationships/image" Target="cid:image004.jpg@01C99C1E.BA132AA0" TargetMode="External"/><Relationship Id="rId2" Type="http://schemas.openxmlformats.org/officeDocument/2006/relationships/image" Target="../media/image106.jpeg"/><Relationship Id="rId1" Type="http://schemas.openxmlformats.org/officeDocument/2006/relationships/slideLayout" Target="../slideLayouts/slideLayout82.xml"/></Relationships>
</file>

<file path=ppt/slides/_rels/slide7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83.xml"/></Relationships>
</file>

<file path=ppt/slides/_rels/slide7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84.xml"/></Relationships>
</file>

<file path=ppt/slides/_rels/slide7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85.xml"/></Relationships>
</file>

<file path=ppt/slides/_rels/slide7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86.xml"/></Relationships>
</file>

<file path=ppt/slides/_rels/slide7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87.xml"/></Relationships>
</file>

<file path=ppt/slides/_rels/slide7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88.xml"/></Relationships>
</file>

<file path=ppt/slides/_rels/slide7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7.xml"/><Relationship Id="rId1" Type="http://schemas.openxmlformats.org/officeDocument/2006/relationships/slideLayout" Target="../slideLayouts/slideLayout89.xml"/><Relationship Id="rId4" Type="http://schemas.openxmlformats.org/officeDocument/2006/relationships/image" Target="../media/image115.png"/></Relationships>
</file>

<file path=ppt/slides/_rels/slide77.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90.xml"/></Relationships>
</file>

<file path=ppt/slides/_rels/slide7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91.xml"/><Relationship Id="rId4" Type="http://schemas.openxmlformats.org/officeDocument/2006/relationships/image" Target="../media/image119.wmf"/></Relationships>
</file>

<file path=ppt/slides/_rels/slide7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2585751-9E94-43B0-B786-85049C4B655C}" type="slidenum">
              <a:rPr lang="en-US" altLang="en-US" smtClean="0"/>
              <a:pPr>
                <a:defRPr/>
              </a:pPr>
              <a:t>1</a:t>
            </a:fld>
            <a:endParaRPr lang="en-US" altLang="en-US"/>
          </a:p>
        </p:txBody>
      </p:sp>
      <p:sp>
        <p:nvSpPr>
          <p:cNvPr id="3" name="TextBox 2"/>
          <p:cNvSpPr txBox="1"/>
          <p:nvPr/>
        </p:nvSpPr>
        <p:spPr>
          <a:xfrm>
            <a:off x="0" y="0"/>
            <a:ext cx="9144000" cy="6063198"/>
          </a:xfrm>
          <a:prstGeom prst="rect">
            <a:avLst/>
          </a:prstGeom>
          <a:noFill/>
        </p:spPr>
        <p:txBody>
          <a:bodyPr wrap="square" rtlCol="0">
            <a:spAutoFit/>
          </a:bodyPr>
          <a:lstStyle/>
          <a:p>
            <a:r>
              <a:rPr lang="en-CA" sz="2800" b="1" dirty="0" smtClean="0">
                <a:latin typeface="+mj-lt"/>
              </a:rPr>
              <a:t>BCCPA  2015 conference</a:t>
            </a:r>
          </a:p>
          <a:p>
            <a:r>
              <a:rPr lang="en-CA" sz="3200" b="1" dirty="0" smtClean="0">
                <a:latin typeface="+mj-lt"/>
              </a:rPr>
              <a:t>Using innovative techniques to make a $6/day </a:t>
            </a:r>
          </a:p>
          <a:p>
            <a:r>
              <a:rPr lang="en-CA" sz="3200" b="1" dirty="0" smtClean="0">
                <a:latin typeface="+mj-lt"/>
              </a:rPr>
              <a:t>food allowance into nutritional &amp; tasty meals: </a:t>
            </a:r>
          </a:p>
          <a:p>
            <a:r>
              <a:rPr lang="en-CA" sz="3200" b="1" dirty="0" smtClean="0">
                <a:latin typeface="+mj-lt"/>
              </a:rPr>
              <a:t>Panel presentation</a:t>
            </a:r>
          </a:p>
          <a:p>
            <a:endParaRPr lang="en-CA" sz="2400" dirty="0" smtClean="0">
              <a:latin typeface="+mj-lt"/>
            </a:endParaRPr>
          </a:p>
          <a:p>
            <a:endParaRPr lang="en-CA" sz="2400" dirty="0" smtClean="0">
              <a:latin typeface="+mj-lt"/>
            </a:endParaRPr>
          </a:p>
          <a:p>
            <a:r>
              <a:rPr lang="en-CA" sz="2400" dirty="0" smtClean="0">
                <a:latin typeface="+mj-lt"/>
              </a:rPr>
              <a:t>Robert Cunningham – Sysco Regional Business</a:t>
            </a:r>
          </a:p>
          <a:p>
            <a:r>
              <a:rPr lang="en-CA" sz="2400" dirty="0" smtClean="0">
                <a:latin typeface="+mj-lt"/>
              </a:rPr>
              <a:t> Development Manager, Healthcare</a:t>
            </a:r>
          </a:p>
          <a:p>
            <a:endParaRPr lang="en-CA" sz="2400" dirty="0" smtClean="0">
              <a:latin typeface="+mj-lt"/>
            </a:endParaRPr>
          </a:p>
          <a:p>
            <a:r>
              <a:rPr lang="en-CA" sz="2400" dirty="0" err="1" smtClean="0">
                <a:latin typeface="+mj-lt"/>
              </a:rPr>
              <a:t>Nazma</a:t>
            </a:r>
            <a:r>
              <a:rPr lang="en-CA" sz="2400" dirty="0" smtClean="0">
                <a:latin typeface="+mj-lt"/>
              </a:rPr>
              <a:t> Khan – Head Cook at </a:t>
            </a:r>
            <a:r>
              <a:rPr lang="en-CA" sz="2400" dirty="0" err="1" smtClean="0">
                <a:latin typeface="+mj-lt"/>
              </a:rPr>
              <a:t>Dufferin</a:t>
            </a:r>
            <a:r>
              <a:rPr lang="en-CA" sz="2400" dirty="0" smtClean="0">
                <a:latin typeface="+mj-lt"/>
              </a:rPr>
              <a:t> Care Centre</a:t>
            </a:r>
          </a:p>
          <a:p>
            <a:r>
              <a:rPr lang="en-CA" sz="2400" dirty="0" smtClean="0">
                <a:latin typeface="+mj-lt"/>
              </a:rPr>
              <a:t> Retirement Concepts</a:t>
            </a:r>
          </a:p>
          <a:p>
            <a:endParaRPr lang="en-CA" sz="2400" dirty="0" smtClean="0">
              <a:latin typeface="+mj-lt"/>
            </a:endParaRPr>
          </a:p>
          <a:p>
            <a:r>
              <a:rPr lang="en-CA" sz="2400" dirty="0" smtClean="0">
                <a:latin typeface="+mj-lt"/>
              </a:rPr>
              <a:t>Suzanne Quiring – Registered Dietitian</a:t>
            </a:r>
          </a:p>
          <a:p>
            <a:r>
              <a:rPr lang="en-CA" sz="2400" dirty="0" err="1" smtClean="0">
                <a:latin typeface="+mj-lt"/>
              </a:rPr>
              <a:t>SuzyQ</a:t>
            </a:r>
            <a:r>
              <a:rPr lang="en-CA" sz="2400" dirty="0" smtClean="0">
                <a:latin typeface="+mj-lt"/>
              </a:rPr>
              <a:t> Menu Concepts</a:t>
            </a:r>
          </a:p>
          <a:p>
            <a:endParaRPr lang="en-US" sz="2400" dirty="0"/>
          </a:p>
        </p:txBody>
      </p:sp>
      <p:pic>
        <p:nvPicPr>
          <p:cNvPr id="9" name="Picture 8" descr="seniors_eating.jpg"/>
          <p:cNvPicPr>
            <a:picLocks noChangeAspect="1"/>
          </p:cNvPicPr>
          <p:nvPr/>
        </p:nvPicPr>
        <p:blipFill>
          <a:blip r:embed="rId2" cstate="print"/>
          <a:stretch>
            <a:fillRect/>
          </a:stretch>
        </p:blipFill>
        <p:spPr>
          <a:xfrm>
            <a:off x="179512" y="5324082"/>
            <a:ext cx="2088232" cy="1385603"/>
          </a:xfrm>
          <a:prstGeom prst="rect">
            <a:avLst/>
          </a:prstGeom>
        </p:spPr>
      </p:pic>
      <p:pic>
        <p:nvPicPr>
          <p:cNvPr id="10" name="Picture 9" descr="breakfast-delicious-food-ice-cream-Favim_com-617504.jpg"/>
          <p:cNvPicPr>
            <a:picLocks noChangeAspect="1"/>
          </p:cNvPicPr>
          <p:nvPr/>
        </p:nvPicPr>
        <p:blipFill>
          <a:blip r:embed="rId3" cstate="print"/>
          <a:stretch>
            <a:fillRect/>
          </a:stretch>
        </p:blipFill>
        <p:spPr>
          <a:xfrm>
            <a:off x="6948264" y="5365388"/>
            <a:ext cx="2016224" cy="12710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subTitle" idx="1"/>
          </p:nvPr>
        </p:nvSpPr>
        <p:spPr>
          <a:xfrm rot="19140000">
            <a:off x="1212850" y="2470150"/>
            <a:ext cx="6510338" cy="330200"/>
          </a:xfrm>
        </p:spPr>
        <p:txBody>
          <a:bodyPr rtlCol="0"/>
          <a:lstStyle/>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a:p>
            <a:pPr eaLnBrk="1" fontAlgn="auto" hangingPunct="1">
              <a:lnSpc>
                <a:spcPct val="80000"/>
              </a:lnSpc>
              <a:spcAft>
                <a:spcPts val="0"/>
              </a:spcAft>
              <a:buFont typeface="Arial" pitchFamily="34" charset="0"/>
              <a:buNone/>
              <a:defRPr/>
            </a:pPr>
            <a:endParaRPr altLang="en-US" sz="1200"/>
          </a:p>
        </p:txBody>
      </p:sp>
      <p:sp>
        <p:nvSpPr>
          <p:cNvPr id="19459" name="Rectangle 2"/>
          <p:cNvSpPr>
            <a:spLocks noChangeArrowheads="1"/>
          </p:cNvSpPr>
          <p:nvPr/>
        </p:nvSpPr>
        <p:spPr bwMode="auto">
          <a:xfrm>
            <a:off x="0" y="5229225"/>
            <a:ext cx="9144000" cy="1008063"/>
          </a:xfrm>
          <a:prstGeom prst="rect">
            <a:avLst/>
          </a:prstGeom>
          <a:solidFill>
            <a:srgbClr val="35A0CC"/>
          </a:solidFill>
          <a:ln w="9525">
            <a:noFill/>
            <a:miter lim="800000"/>
            <a:headEnd/>
            <a:tailEnd/>
          </a:ln>
        </p:spPr>
        <p:txBody>
          <a:bodyPr/>
          <a:lstStyle/>
          <a:p>
            <a:r>
              <a:rPr lang="en-US" altLang="en-US" sz="2000">
                <a:solidFill>
                  <a:schemeClr val="bg1"/>
                </a:solidFill>
              </a:rPr>
              <a:t>PRESENTER:</a:t>
            </a:r>
          </a:p>
          <a:p>
            <a:r>
              <a:rPr lang="en-US" altLang="en-US" sz="2000">
                <a:solidFill>
                  <a:schemeClr val="bg1"/>
                </a:solidFill>
              </a:rPr>
              <a:t>Robert Cunningham</a:t>
            </a:r>
          </a:p>
          <a:p>
            <a:r>
              <a:rPr lang="en-US" altLang="en-US" sz="2000">
                <a:solidFill>
                  <a:schemeClr val="bg1"/>
                </a:solidFill>
              </a:rPr>
              <a:t>Sysco Canada</a:t>
            </a:r>
          </a:p>
          <a:p>
            <a:endParaRPr lang="en-US" altLang="en-US" sz="2000"/>
          </a:p>
        </p:txBody>
      </p:sp>
      <p:sp>
        <p:nvSpPr>
          <p:cNvPr id="19460" name="Rectangle 16"/>
          <p:cNvSpPr>
            <a:spLocks noChangeArrowheads="1"/>
          </p:cNvSpPr>
          <p:nvPr/>
        </p:nvSpPr>
        <p:spPr bwMode="auto">
          <a:xfrm>
            <a:off x="0" y="1989138"/>
            <a:ext cx="9144000" cy="2454275"/>
          </a:xfrm>
          <a:prstGeom prst="rect">
            <a:avLst/>
          </a:prstGeom>
          <a:noFill/>
          <a:ln w="9525">
            <a:noFill/>
            <a:miter lim="800000"/>
            <a:headEnd/>
            <a:tailEnd/>
          </a:ln>
        </p:spPr>
        <p:txBody>
          <a:bodyPr anchor="ctr"/>
          <a:lstStyle/>
          <a:p>
            <a:endParaRPr lang="en-US" altLang="en-US" sz="4000">
              <a:solidFill>
                <a:srgbClr val="35A0CC"/>
              </a:solidFill>
            </a:endParaRPr>
          </a:p>
        </p:txBody>
      </p:sp>
      <p:sp>
        <p:nvSpPr>
          <p:cNvPr id="2" name="Rectangle 1"/>
          <p:cNvSpPr/>
          <p:nvPr/>
        </p:nvSpPr>
        <p:spPr>
          <a:xfrm>
            <a:off x="477838" y="3244850"/>
            <a:ext cx="8188325" cy="708025"/>
          </a:xfrm>
          <a:prstGeom prst="rect">
            <a:avLst/>
          </a:prstGeom>
        </p:spPr>
        <p:txBody>
          <a:bodyPr wrap="none">
            <a:spAutoFit/>
          </a:bodyPr>
          <a:lstStyle/>
          <a:p>
            <a:pPr>
              <a:defRPr/>
            </a:pPr>
            <a:r>
              <a:rPr lang="en-US" sz="4000" i="1" dirty="0">
                <a:solidFill>
                  <a:schemeClr val="accent1">
                    <a:lumMod val="75000"/>
                  </a:schemeClr>
                </a:solidFill>
                <a:latin typeface="Simplified Arabic Fixed" panose="02070309020205020404" pitchFamily="49" charset="-78"/>
                <a:ea typeface="ＭＳ Ｐゴシック" pitchFamily="34" charset="-128"/>
                <a:cs typeface="Simplified Arabic Fixed" panose="02070309020205020404" pitchFamily="49" charset="-78"/>
              </a:rPr>
              <a:t>Food for YOUR New Resident</a:t>
            </a:r>
            <a:endParaRPr lang="en-US" sz="4000" i="1" dirty="0">
              <a:latin typeface="Simplified Arabic Fixed" panose="02070309020205020404" pitchFamily="49" charset="-78"/>
              <a:cs typeface="Simplified Arabic Fixed" panose="02070309020205020404" pitchFamily="49" charset="-78"/>
            </a:endParaRPr>
          </a:p>
        </p:txBody>
      </p:sp>
      <p:pic>
        <p:nvPicPr>
          <p:cNvPr id="19462" name="Picture 5" descr="C:\Documents and Settings\sabac162\Local Settings\Temporary Internet Files\Content.IE5\4TV8RO35\MP900401552[1].jpg"/>
          <p:cNvPicPr>
            <a:picLocks noChangeAspect="1" noChangeArrowheads="1"/>
          </p:cNvPicPr>
          <p:nvPr/>
        </p:nvPicPr>
        <p:blipFill>
          <a:blip r:embed="rId2" cstate="print"/>
          <a:srcRect/>
          <a:stretch>
            <a:fillRect/>
          </a:stretch>
        </p:blipFill>
        <p:spPr bwMode="auto">
          <a:xfrm>
            <a:off x="1547813" y="765175"/>
            <a:ext cx="2190750" cy="1458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19140000">
            <a:off x="619125" y="1638300"/>
            <a:ext cx="5213350" cy="585788"/>
          </a:xfrm>
        </p:spPr>
        <p:txBody>
          <a:bodyPr/>
          <a:lstStyle/>
          <a:p>
            <a:pPr eaLnBrk="1" fontAlgn="auto" hangingPunct="1">
              <a:spcAft>
                <a:spcPts val="0"/>
              </a:spcAft>
              <a:defRPr/>
            </a:pPr>
            <a:r>
              <a:rPr/>
              <a:t>Agenda</a:t>
            </a:r>
          </a:p>
        </p:txBody>
      </p:sp>
      <p:sp>
        <p:nvSpPr>
          <p:cNvPr id="20483" name="Rectangle 7"/>
          <p:cNvSpPr>
            <a:spLocks noGrp="1" noChangeArrowheads="1"/>
          </p:cNvSpPr>
          <p:nvPr>
            <p:ph idx="1"/>
          </p:nvPr>
        </p:nvSpPr>
        <p:spPr>
          <a:xfrm>
            <a:off x="4749800" y="2619375"/>
            <a:ext cx="3806825" cy="3324225"/>
          </a:xfrm>
        </p:spPr>
        <p:txBody>
          <a:bodyPr/>
          <a:lstStyle/>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p:txBody>
      </p:sp>
      <p:sp>
        <p:nvSpPr>
          <p:cNvPr id="20484" name="Text Placeholder 3"/>
          <p:cNvSpPr>
            <a:spLocks noGrp="1"/>
          </p:cNvSpPr>
          <p:nvPr>
            <p:ph type="body" sz="half" idx="2"/>
          </p:nvPr>
        </p:nvSpPr>
        <p:spPr>
          <a:xfrm rot="19140000">
            <a:off x="1860550" y="1857375"/>
            <a:ext cx="5794375" cy="2709863"/>
          </a:xfrm>
        </p:spPr>
        <p:txBody>
          <a:bodyPr/>
          <a:lstStyle/>
          <a:p>
            <a:pPr eaLnBrk="1" hangingPunct="1"/>
            <a:r>
              <a:rPr sz="2000">
                <a:solidFill>
                  <a:srgbClr val="0C1118"/>
                </a:solidFill>
                <a:ea typeface="ＭＳ Ｐゴシック" pitchFamily="34" charset="-128"/>
              </a:rPr>
              <a:t>Planning Your Menu</a:t>
            </a:r>
          </a:p>
          <a:p>
            <a:pPr eaLnBrk="1" hangingPunct="1"/>
            <a:r>
              <a:rPr sz="2000">
                <a:solidFill>
                  <a:srgbClr val="0C1118"/>
                </a:solidFill>
                <a:ea typeface="ＭＳ Ｐゴシック" pitchFamily="34" charset="-128"/>
              </a:rPr>
              <a:t>Costing/Menu Development</a:t>
            </a:r>
          </a:p>
          <a:p>
            <a:pPr eaLnBrk="1" hangingPunct="1"/>
            <a:r>
              <a:rPr sz="2000">
                <a:solidFill>
                  <a:srgbClr val="0C1118"/>
                </a:solidFill>
                <a:ea typeface="ＭＳ Ｐゴシック" pitchFamily="34" charset="-128"/>
              </a:rPr>
              <a:t>Sourcing</a:t>
            </a:r>
          </a:p>
          <a:p>
            <a:pPr eaLnBrk="1" hangingPunct="1"/>
            <a:r>
              <a:rPr sz="2000">
                <a:solidFill>
                  <a:srgbClr val="0C1118"/>
                </a:solidFill>
                <a:ea typeface="ＭＳ Ｐゴシック" pitchFamily="34" charset="-128"/>
              </a:rPr>
              <a:t>Events</a:t>
            </a:r>
          </a:p>
          <a:p>
            <a:pPr eaLnBrk="1" hangingPunct="1"/>
            <a:endParaRPr sz="2000">
              <a:solidFill>
                <a:srgbClr val="0C1118"/>
              </a:solidFill>
              <a:ea typeface="ＭＳ Ｐゴシック" pitchFamily="34" charset="-128"/>
            </a:endParaRPr>
          </a:p>
          <a:p>
            <a:pPr eaLnBrk="1" hangingPunct="1"/>
            <a:endParaRPr/>
          </a:p>
        </p:txBody>
      </p:sp>
      <p:sp>
        <p:nvSpPr>
          <p:cNvPr id="20485" name="Rectangle 2"/>
          <p:cNvSpPr>
            <a:spLocks noChangeArrowheads="1"/>
          </p:cNvSpPr>
          <p:nvPr/>
        </p:nvSpPr>
        <p:spPr bwMode="auto">
          <a:xfrm>
            <a:off x="0" y="5229225"/>
            <a:ext cx="9144000" cy="1008063"/>
          </a:xfrm>
          <a:prstGeom prst="rect">
            <a:avLst/>
          </a:prstGeom>
          <a:solidFill>
            <a:srgbClr val="35A0CC"/>
          </a:solidFill>
          <a:ln w="9525">
            <a:noFill/>
            <a:miter lim="800000"/>
            <a:headEnd/>
            <a:tailEnd/>
          </a:ln>
        </p:spPr>
        <p:txBody>
          <a:bodyPr/>
          <a:lstStyle/>
          <a:p>
            <a:endParaRPr lang="en-US" altLang="en-US" sz="2000">
              <a:solidFill>
                <a:schemeClr val="bg1"/>
              </a:solidFill>
            </a:endParaRPr>
          </a:p>
          <a:p>
            <a:endParaRPr lang="en-US" altLang="en-US" sz="2000"/>
          </a:p>
        </p:txBody>
      </p:sp>
      <p:sp>
        <p:nvSpPr>
          <p:cNvPr id="20486" name="Rectangle 16"/>
          <p:cNvSpPr>
            <a:spLocks noChangeArrowheads="1"/>
          </p:cNvSpPr>
          <p:nvPr/>
        </p:nvSpPr>
        <p:spPr bwMode="auto">
          <a:xfrm>
            <a:off x="0" y="1989138"/>
            <a:ext cx="9144000" cy="2454275"/>
          </a:xfrm>
          <a:prstGeom prst="rect">
            <a:avLst/>
          </a:prstGeom>
          <a:noFill/>
          <a:ln w="9525">
            <a:noFill/>
            <a:miter lim="800000"/>
            <a:headEnd/>
            <a:tailEnd/>
          </a:ln>
        </p:spPr>
        <p:txBody>
          <a:bodyPr anchor="ctr"/>
          <a:lstStyle/>
          <a:p>
            <a:endParaRPr lang="en-US" altLang="en-US" sz="4000">
              <a:solidFill>
                <a:srgbClr val="35A0CC"/>
              </a:solidFill>
            </a:endParaRPr>
          </a:p>
        </p:txBody>
      </p:sp>
      <p:pic>
        <p:nvPicPr>
          <p:cNvPr id="20487" name="Picture 3"/>
          <p:cNvPicPr>
            <a:picLocks noChangeAspect="1"/>
          </p:cNvPicPr>
          <p:nvPr/>
        </p:nvPicPr>
        <p:blipFill>
          <a:blip r:embed="rId2" cstate="print"/>
          <a:srcRect/>
          <a:stretch>
            <a:fillRect/>
          </a:stretch>
        </p:blipFill>
        <p:spPr bwMode="auto">
          <a:xfrm>
            <a:off x="6443663" y="1844675"/>
            <a:ext cx="2201862" cy="2201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0000">
            <a:off x="784225" y="1576388"/>
            <a:ext cx="5213350" cy="1089025"/>
          </a:xfrm>
        </p:spPr>
        <p:txBody>
          <a:bodyPr/>
          <a:lstStyle/>
          <a:p>
            <a:pPr eaLnBrk="1" fontAlgn="auto" hangingPunct="1">
              <a:spcAft>
                <a:spcPts val="0"/>
              </a:spcAft>
              <a:defRPr/>
            </a:pPr>
            <a:r>
              <a:rPr>
                <a:solidFill>
                  <a:schemeClr val="bg1">
                    <a:lumMod val="95000"/>
                  </a:schemeClr>
                </a:solidFill>
                <a:ea typeface="ＭＳ Ｐゴシック" pitchFamily="34" charset="-128"/>
                <a:cs typeface="Arial" charset="0"/>
              </a:rPr>
              <a:t>Planning your Menu</a:t>
            </a:r>
            <a:br>
              <a:rPr>
                <a:solidFill>
                  <a:schemeClr val="bg1">
                    <a:lumMod val="95000"/>
                  </a:schemeClr>
                </a:solidFill>
                <a:ea typeface="ＭＳ Ｐゴシック" pitchFamily="34" charset="-128"/>
                <a:cs typeface="Arial" charset="0"/>
              </a:rPr>
            </a:br>
            <a:endParaRPr>
              <a:solidFill>
                <a:schemeClr val="bg1">
                  <a:lumMod val="95000"/>
                </a:schemeClr>
              </a:solidFill>
            </a:endParaRPr>
          </a:p>
        </p:txBody>
      </p:sp>
      <p:sp>
        <p:nvSpPr>
          <p:cNvPr id="21507" name="Rectangle 7"/>
          <p:cNvSpPr>
            <a:spLocks noGrp="1" noChangeArrowheads="1"/>
          </p:cNvSpPr>
          <p:nvPr>
            <p:ph idx="1"/>
          </p:nvPr>
        </p:nvSpPr>
        <p:spPr>
          <a:xfrm>
            <a:off x="4749800" y="2619375"/>
            <a:ext cx="3806825" cy="3324225"/>
          </a:xfrm>
        </p:spPr>
        <p:txBody>
          <a:bodyPr/>
          <a:lstStyle/>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a:p>
            <a:pPr eaLnBrk="1" hangingPunct="1">
              <a:lnSpc>
                <a:spcPct val="80000"/>
              </a:lnSpc>
            </a:pPr>
            <a:endParaRPr lang="en-US" altLang="en-US" sz="1200" smtClean="0"/>
          </a:p>
        </p:txBody>
      </p:sp>
      <p:sp>
        <p:nvSpPr>
          <p:cNvPr id="21508" name="Text Placeholder 3"/>
          <p:cNvSpPr>
            <a:spLocks noGrp="1"/>
          </p:cNvSpPr>
          <p:nvPr>
            <p:ph type="body" sz="half" idx="2"/>
          </p:nvPr>
        </p:nvSpPr>
        <p:spPr>
          <a:xfrm rot="19140000">
            <a:off x="2924175" y="1492250"/>
            <a:ext cx="5108575" cy="2797175"/>
          </a:xfrm>
        </p:spPr>
        <p:txBody>
          <a:bodyPr/>
          <a:lstStyle/>
          <a:p>
            <a:pPr eaLnBrk="1" hangingPunct="1"/>
            <a:endParaRPr i="1">
              <a:solidFill>
                <a:srgbClr val="0C1118"/>
              </a:solidFill>
              <a:ea typeface="ＭＳ Ｐゴシック" pitchFamily="34" charset="-128"/>
            </a:endParaRPr>
          </a:p>
          <a:p>
            <a:pPr eaLnBrk="1" hangingPunct="1"/>
            <a:r>
              <a:rPr sz="1800" i="1">
                <a:solidFill>
                  <a:srgbClr val="0C1118"/>
                </a:solidFill>
                <a:ea typeface="ＭＳ Ｐゴシック" pitchFamily="34" charset="-128"/>
              </a:rPr>
              <a:t>Canadian Food Guide</a:t>
            </a:r>
          </a:p>
          <a:p>
            <a:pPr eaLnBrk="1" hangingPunct="1"/>
            <a:r>
              <a:rPr sz="1800" i="1">
                <a:solidFill>
                  <a:srgbClr val="0C1118"/>
                </a:solidFill>
                <a:ea typeface="ＭＳ Ｐゴシック" pitchFamily="34" charset="-128"/>
              </a:rPr>
              <a:t>Products</a:t>
            </a:r>
          </a:p>
          <a:p>
            <a:pPr eaLnBrk="1" hangingPunct="1"/>
            <a:r>
              <a:rPr sz="1800" i="1">
                <a:solidFill>
                  <a:srgbClr val="0C1118"/>
                </a:solidFill>
                <a:ea typeface="ＭＳ Ｐゴシック" pitchFamily="34" charset="-128"/>
              </a:rPr>
              <a:t>Demographics - Today &amp; Future</a:t>
            </a:r>
          </a:p>
          <a:p>
            <a:pPr eaLnBrk="1" hangingPunct="1"/>
            <a:r>
              <a:rPr sz="1800" i="1">
                <a:solidFill>
                  <a:srgbClr val="0C1118"/>
                </a:solidFill>
                <a:ea typeface="ＭＳ Ｐゴシック" pitchFamily="34" charset="-128"/>
              </a:rPr>
              <a:t>Technology, Social Media</a:t>
            </a:r>
          </a:p>
          <a:p>
            <a:pPr eaLnBrk="1" hangingPunct="1"/>
            <a:r>
              <a:rPr sz="1800" i="1">
                <a:solidFill>
                  <a:srgbClr val="0C1118"/>
                </a:solidFill>
                <a:ea typeface="ＭＳ Ｐゴシック" pitchFamily="34" charset="-128"/>
              </a:rPr>
              <a:t>Local, Sustainable Focus</a:t>
            </a:r>
          </a:p>
          <a:p>
            <a:pPr eaLnBrk="1" hangingPunct="1"/>
            <a:endParaRPr sz="1800">
              <a:solidFill>
                <a:srgbClr val="0C1118"/>
              </a:solidFill>
              <a:ea typeface="ＭＳ Ｐゴシック" pitchFamily="34" charset="-128"/>
            </a:endParaRPr>
          </a:p>
          <a:p>
            <a:pPr eaLnBrk="1" hangingPunct="1"/>
            <a:endParaRPr/>
          </a:p>
        </p:txBody>
      </p:sp>
      <p:sp>
        <p:nvSpPr>
          <p:cNvPr id="21509" name="Rectangle 2"/>
          <p:cNvSpPr>
            <a:spLocks noChangeArrowheads="1"/>
          </p:cNvSpPr>
          <p:nvPr/>
        </p:nvSpPr>
        <p:spPr bwMode="auto">
          <a:xfrm>
            <a:off x="0" y="5229225"/>
            <a:ext cx="9144000" cy="1008063"/>
          </a:xfrm>
          <a:prstGeom prst="rect">
            <a:avLst/>
          </a:prstGeom>
          <a:solidFill>
            <a:srgbClr val="35A0CC"/>
          </a:solidFill>
          <a:ln w="9525">
            <a:noFill/>
            <a:miter lim="800000"/>
            <a:headEnd/>
            <a:tailEnd/>
          </a:ln>
        </p:spPr>
        <p:txBody>
          <a:bodyPr/>
          <a:lstStyle/>
          <a:p>
            <a:endParaRPr lang="en-US" altLang="en-US" sz="2000">
              <a:solidFill>
                <a:schemeClr val="bg1"/>
              </a:solidFill>
            </a:endParaRPr>
          </a:p>
          <a:p>
            <a:endParaRPr lang="en-US" altLang="en-US" sz="2000"/>
          </a:p>
        </p:txBody>
      </p:sp>
      <p:sp>
        <p:nvSpPr>
          <p:cNvPr id="21510" name="Rectangle 16"/>
          <p:cNvSpPr>
            <a:spLocks noChangeArrowheads="1"/>
          </p:cNvSpPr>
          <p:nvPr/>
        </p:nvSpPr>
        <p:spPr bwMode="auto">
          <a:xfrm>
            <a:off x="0" y="1989138"/>
            <a:ext cx="9144000" cy="2454275"/>
          </a:xfrm>
          <a:prstGeom prst="rect">
            <a:avLst/>
          </a:prstGeom>
          <a:noFill/>
          <a:ln w="9525">
            <a:noFill/>
            <a:miter lim="800000"/>
            <a:headEnd/>
            <a:tailEnd/>
          </a:ln>
        </p:spPr>
        <p:txBody>
          <a:bodyPr anchor="ctr"/>
          <a:lstStyle/>
          <a:p>
            <a:endParaRPr lang="en-US" altLang="en-US" sz="4000">
              <a:solidFill>
                <a:srgbClr val="35A0CC"/>
              </a:solidFill>
            </a:endParaRPr>
          </a:p>
        </p:txBody>
      </p:sp>
      <p:pic>
        <p:nvPicPr>
          <p:cNvPr id="21511" name="Picture 2" descr="C:\Documents and Settings\sabac162\Local Settings\Temporary Internet Files\Content.IE5\4TV8RO35\MP900422846[1].jpg"/>
          <p:cNvPicPr>
            <a:picLocks noChangeAspect="1" noChangeArrowheads="1"/>
          </p:cNvPicPr>
          <p:nvPr/>
        </p:nvPicPr>
        <p:blipFill>
          <a:blip r:embed="rId2" cstate="print"/>
          <a:srcRect/>
          <a:stretch>
            <a:fillRect/>
          </a:stretch>
        </p:blipFill>
        <p:spPr bwMode="auto">
          <a:xfrm>
            <a:off x="6084888" y="3113088"/>
            <a:ext cx="2568575"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Grp="1" noChangeAspect="1" noChangeArrowheads="1"/>
          </p:cNvPicPr>
          <p:nvPr>
            <p:ph sz="quarter" idx="13"/>
          </p:nvPr>
        </p:nvPicPr>
        <p:blipFill>
          <a:blip r:embed="rId2" cstate="print"/>
          <a:srcRect l="11877" t="8775" r="10143" b="6464"/>
          <a:stretch>
            <a:fillRect/>
          </a:stretch>
        </p:blipFill>
        <p:spPr bwMode="auto">
          <a:xfrm>
            <a:off x="539750" y="1196975"/>
            <a:ext cx="8135938" cy="4929188"/>
          </a:xfrm>
          <a:noFill/>
        </p:spPr>
      </p:pic>
      <p:sp>
        <p:nvSpPr>
          <p:cNvPr id="2" name="Title 1"/>
          <p:cNvSpPr>
            <a:spLocks noGrp="1"/>
          </p:cNvSpPr>
          <p:nvPr>
            <p:ph type="title"/>
          </p:nvPr>
        </p:nvSpPr>
        <p:spPr>
          <a:xfrm>
            <a:off x="2484438" y="333375"/>
            <a:ext cx="4114800" cy="700088"/>
          </a:xfrm>
        </p:spPr>
        <p:txBody>
          <a:bodyPr/>
          <a:lstStyle/>
          <a:p>
            <a:pPr eaLnBrk="1" fontAlgn="auto" hangingPunct="1">
              <a:spcAft>
                <a:spcPts val="0"/>
              </a:spcAft>
              <a:defRPr/>
            </a:pPr>
            <a:r>
              <a:rPr lang="en-US" dirty="0" smtClean="0">
                <a:solidFill>
                  <a:schemeClr val="bg1">
                    <a:lumMod val="75000"/>
                    <a:lumOff val="25000"/>
                  </a:schemeClr>
                </a:solidFill>
                <a:latin typeface="Berlin Sans FB" pitchFamily="34" charset="0"/>
              </a:rPr>
              <a:t>Menu Sample</a:t>
            </a:r>
            <a:endParaRPr lang="en-US" dirty="0">
              <a:solidFill>
                <a:schemeClr val="bg1">
                  <a:lumMod val="75000"/>
                  <a:lumOff val="25000"/>
                </a:schemeClr>
              </a:solidFill>
              <a:latin typeface="Berlin Sans FB" pitchFamily="34" charset="0"/>
            </a:endParaRPr>
          </a:p>
        </p:txBody>
      </p:sp>
      <p:sp>
        <p:nvSpPr>
          <p:cNvPr id="22532" name="Slide Number Placeholder 3"/>
          <p:cNvSpPr>
            <a:spLocks noGrp="1"/>
          </p:cNvSpPr>
          <p:nvPr>
            <p:ph type="sldNum" sz="quarter" idx="16"/>
          </p:nvPr>
        </p:nvSpPr>
        <p:spPr bwMode="auto">
          <a:noFill/>
          <a:ln>
            <a:miter lim="800000"/>
            <a:headEnd/>
            <a:tailEnd/>
          </a:ln>
        </p:spPr>
        <p:txBody>
          <a:bodyPr wrap="square" numCol="1" anchorCtr="0" compatLnSpc="1">
            <a:prstTxWarp prst="textNoShape">
              <a:avLst/>
            </a:prstTxWarp>
          </a:bodyPr>
          <a:lstStyle/>
          <a:p>
            <a:fld id="{F157824C-1AFF-4A98-A7F6-8A27FD43C631}" type="slidenum">
              <a:rPr lang="en-US" altLang="en-US" smtClean="0"/>
              <a:pPr/>
              <a:t>5</a:t>
            </a:fld>
            <a:endParaRPr lang="en-US"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0000">
            <a:off x="784225" y="1576388"/>
            <a:ext cx="5213350" cy="1089025"/>
          </a:xfrm>
        </p:spPr>
        <p:txBody>
          <a:bodyPr/>
          <a:lstStyle/>
          <a:p>
            <a:pPr eaLnBrk="1" fontAlgn="auto" hangingPunct="1">
              <a:spcAft>
                <a:spcPts val="0"/>
              </a:spcAft>
              <a:defRPr/>
            </a:pPr>
            <a:r>
              <a:rPr/>
              <a:t>costing/Menu Development</a:t>
            </a:r>
          </a:p>
        </p:txBody>
      </p:sp>
      <p:sp>
        <p:nvSpPr>
          <p:cNvPr id="23555" name="Content Placeholder 2"/>
          <p:cNvSpPr>
            <a:spLocks noGrp="1"/>
          </p:cNvSpPr>
          <p:nvPr>
            <p:ph idx="1"/>
          </p:nvPr>
        </p:nvSpPr>
        <p:spPr>
          <a:xfrm>
            <a:off x="4749800" y="2619375"/>
            <a:ext cx="3806825" cy="3324225"/>
          </a:xfrm>
        </p:spPr>
        <p:txBody>
          <a:bodyPr/>
          <a:lstStyle/>
          <a:p>
            <a:pPr eaLnBrk="1" hangingPunct="1"/>
            <a:r>
              <a:rPr lang="en-US" altLang="en-US" i="1" smtClean="0">
                <a:solidFill>
                  <a:srgbClr val="0C1118"/>
                </a:solidFill>
                <a:ea typeface="ＭＳ Ｐゴシック" pitchFamily="34" charset="-128"/>
                <a:cs typeface="Times New Roman" pitchFamily="18" charset="0"/>
              </a:rPr>
              <a:t>Kitchen Staff</a:t>
            </a:r>
          </a:p>
          <a:p>
            <a:pPr eaLnBrk="1" hangingPunct="1"/>
            <a:r>
              <a:rPr lang="en-US" altLang="en-US" i="1" smtClean="0">
                <a:solidFill>
                  <a:srgbClr val="0C1118"/>
                </a:solidFill>
                <a:ea typeface="ＭＳ Ｐゴシック" pitchFamily="34" charset="-128"/>
                <a:cs typeface="Times New Roman" pitchFamily="18" charset="0"/>
              </a:rPr>
              <a:t>Dining Room Staff</a:t>
            </a:r>
          </a:p>
          <a:p>
            <a:pPr eaLnBrk="1" hangingPunct="1"/>
            <a:r>
              <a:rPr lang="en-US" altLang="en-US" i="1" smtClean="0">
                <a:solidFill>
                  <a:srgbClr val="0C1118"/>
                </a:solidFill>
                <a:ea typeface="ＭＳ Ｐゴシック" pitchFamily="34" charset="-128"/>
                <a:cs typeface="Times New Roman" pitchFamily="18" charset="0"/>
              </a:rPr>
              <a:t>Distributor</a:t>
            </a:r>
          </a:p>
          <a:p>
            <a:pPr eaLnBrk="1" hangingPunct="1"/>
            <a:r>
              <a:rPr lang="en-US" altLang="en-US" i="1" smtClean="0">
                <a:solidFill>
                  <a:srgbClr val="0C1118"/>
                </a:solidFill>
                <a:ea typeface="ＭＳ Ｐゴシック" pitchFamily="34" charset="-128"/>
                <a:cs typeface="Times New Roman" pitchFamily="18" charset="0"/>
              </a:rPr>
              <a:t>Resident</a:t>
            </a:r>
            <a:r>
              <a:rPr lang="en-US" altLang="en-US" i="1" smtClean="0">
                <a:solidFill>
                  <a:srgbClr val="0081C6"/>
                </a:solidFill>
                <a:ea typeface="ＭＳ Ｐゴシック" pitchFamily="34" charset="-128"/>
                <a:cs typeface="Times New Roman" pitchFamily="18" charset="0"/>
              </a:rPr>
              <a:t> </a:t>
            </a:r>
            <a:r>
              <a:rPr lang="en-US" altLang="en-US" i="1" smtClean="0">
                <a:solidFill>
                  <a:srgbClr val="0C1118"/>
                </a:solidFill>
                <a:ea typeface="ＭＳ Ｐゴシック" pitchFamily="34" charset="-128"/>
                <a:cs typeface="Times New Roman" pitchFamily="18" charset="0"/>
              </a:rPr>
              <a:t>and Family</a:t>
            </a:r>
          </a:p>
          <a:p>
            <a:pPr eaLnBrk="1" hangingPunct="1"/>
            <a:r>
              <a:rPr lang="en-US" altLang="en-US" i="1" smtClean="0">
                <a:solidFill>
                  <a:srgbClr val="0C1118"/>
                </a:solidFill>
                <a:ea typeface="ＭＳ Ｐゴシック" pitchFamily="34" charset="-128"/>
                <a:cs typeface="Times New Roman" pitchFamily="18" charset="0"/>
              </a:rPr>
              <a:t>Menu Services</a:t>
            </a:r>
            <a:endParaRPr lang="en-US" altLang="en-US" i="1" smtClean="0">
              <a:solidFill>
                <a:srgbClr val="0081C6"/>
              </a:solidFill>
              <a:ea typeface="ＭＳ Ｐゴシック" pitchFamily="34" charset="-128"/>
              <a:cs typeface="Times New Roman" pitchFamily="18" charset="0"/>
            </a:endParaRPr>
          </a:p>
          <a:p>
            <a:pPr eaLnBrk="1" hangingPunct="1"/>
            <a:endParaRPr lang="en-US" smtClean="0">
              <a:ea typeface="ＭＳ Ｐゴシック" pitchFamily="34" charset="-128"/>
              <a:cs typeface="Times New Roman" pitchFamily="18" charset="0"/>
            </a:endParaRPr>
          </a:p>
        </p:txBody>
      </p:sp>
      <p:pic>
        <p:nvPicPr>
          <p:cNvPr id="23556" name="Picture 3" descr="C:\Documents and Settings\sabac162\Local Settings\Temporary Internet Files\Content.IE5\HX7JE33X\MC900286422[1].wmf"/>
          <p:cNvPicPr>
            <a:picLocks noChangeAspect="1" noChangeArrowheads="1"/>
          </p:cNvPicPr>
          <p:nvPr/>
        </p:nvPicPr>
        <p:blipFill>
          <a:blip r:embed="rId2" cstate="print"/>
          <a:srcRect/>
          <a:stretch>
            <a:fillRect/>
          </a:stretch>
        </p:blipFill>
        <p:spPr bwMode="auto">
          <a:xfrm>
            <a:off x="1331913" y="333375"/>
            <a:ext cx="1425575" cy="1839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0000">
            <a:off x="633413" y="1633538"/>
            <a:ext cx="5213350" cy="627062"/>
          </a:xfrm>
        </p:spPr>
        <p:txBody>
          <a:bodyPr/>
          <a:lstStyle/>
          <a:p>
            <a:pPr eaLnBrk="1" fontAlgn="auto" hangingPunct="1">
              <a:spcAft>
                <a:spcPts val="0"/>
              </a:spcAft>
              <a:defRPr/>
            </a:pPr>
            <a:r>
              <a:rPr/>
              <a:t>Sourcing</a:t>
            </a:r>
          </a:p>
        </p:txBody>
      </p:sp>
      <p:sp>
        <p:nvSpPr>
          <p:cNvPr id="24579" name="Text Placeholder 3"/>
          <p:cNvSpPr>
            <a:spLocks noGrp="1"/>
          </p:cNvSpPr>
          <p:nvPr>
            <p:ph type="body" sz="half" idx="2"/>
          </p:nvPr>
        </p:nvSpPr>
        <p:spPr>
          <a:xfrm rot="19140000">
            <a:off x="1330325" y="2228850"/>
            <a:ext cx="5794375" cy="623888"/>
          </a:xfrm>
        </p:spPr>
        <p:txBody>
          <a:bodyPr/>
          <a:lstStyle/>
          <a:p>
            <a:pPr eaLnBrk="1" hangingPunct="1"/>
            <a:r>
              <a:rPr sz="2400">
                <a:solidFill>
                  <a:schemeClr val="tx1"/>
                </a:solidFill>
              </a:rPr>
              <a:t>Who? What? When? Where? Why?</a:t>
            </a:r>
          </a:p>
        </p:txBody>
      </p:sp>
      <p:pic>
        <p:nvPicPr>
          <p:cNvPr id="24580" name="Picture 2" descr="C:\Documents and Settings\sabac162\Local Settings\Temporary Internet Files\Content.IE5\4TV8RO35\MP900448341[1].jpg"/>
          <p:cNvPicPr>
            <a:picLocks noGrp="1" noChangeAspect="1" noChangeArrowheads="1"/>
          </p:cNvPicPr>
          <p:nvPr>
            <p:ph idx="1"/>
          </p:nvPr>
        </p:nvPicPr>
        <p:blipFill>
          <a:blip r:embed="rId2" cstate="print"/>
          <a:srcRect/>
          <a:stretch>
            <a:fillRect/>
          </a:stretch>
        </p:blipFill>
        <p:spPr>
          <a:xfrm>
            <a:off x="5292725" y="3068638"/>
            <a:ext cx="3095625" cy="230505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0000">
            <a:off x="784225" y="1576388"/>
            <a:ext cx="5213350" cy="1089025"/>
          </a:xfrm>
        </p:spPr>
        <p:txBody>
          <a:bodyPr/>
          <a:lstStyle/>
          <a:p>
            <a:pPr eaLnBrk="1" fontAlgn="auto" hangingPunct="1">
              <a:spcAft>
                <a:spcPts val="0"/>
              </a:spcAft>
              <a:defRPr/>
            </a:pPr>
            <a:r>
              <a:rPr>
                <a:solidFill>
                  <a:srgbClr val="FF0000"/>
                </a:solidFill>
              </a:rPr>
              <a:t>Events………..</a:t>
            </a:r>
          </a:p>
        </p:txBody>
      </p:sp>
      <p:sp>
        <p:nvSpPr>
          <p:cNvPr id="3" name="Content Placeholder 2"/>
          <p:cNvSpPr>
            <a:spLocks noGrp="1"/>
          </p:cNvSpPr>
          <p:nvPr>
            <p:ph idx="1"/>
          </p:nvPr>
        </p:nvSpPr>
        <p:spPr>
          <a:xfrm>
            <a:off x="4749800" y="2619375"/>
            <a:ext cx="3806825" cy="3324225"/>
          </a:xfrm>
        </p:spPr>
        <p:txBody>
          <a:bodyPr rtlCol="0">
            <a:normAutofit/>
          </a:bodyPr>
          <a:lstStyle/>
          <a:p>
            <a:pPr marL="457200" indent="-457200" eaLnBrk="1" fontAlgn="auto" hangingPunct="1">
              <a:spcAft>
                <a:spcPts val="0"/>
              </a:spcAft>
              <a:buFont typeface="Arial" pitchFamily="34" charset="0"/>
              <a:buChar char="•"/>
              <a:defRPr/>
            </a:pPr>
            <a:r>
              <a:rPr lang="en-US" i="1" dirty="0" smtClean="0">
                <a:ea typeface="ＭＳ Ｐゴシック" pitchFamily="34" charset="-128"/>
              </a:rPr>
              <a:t>How Many?</a:t>
            </a:r>
          </a:p>
          <a:p>
            <a:pPr marL="457200" indent="-457200" eaLnBrk="1" fontAlgn="auto" hangingPunct="1">
              <a:spcAft>
                <a:spcPts val="0"/>
              </a:spcAft>
              <a:buFont typeface="Arial" pitchFamily="34" charset="0"/>
              <a:buChar char="•"/>
              <a:defRPr/>
            </a:pPr>
            <a:r>
              <a:rPr lang="en-US" i="1" dirty="0" smtClean="0">
                <a:ea typeface="ＭＳ Ｐゴシック" pitchFamily="34" charset="-128"/>
              </a:rPr>
              <a:t>Why?</a:t>
            </a:r>
          </a:p>
          <a:p>
            <a:pPr marL="457200" indent="-457200" eaLnBrk="1" fontAlgn="auto" hangingPunct="1">
              <a:spcAft>
                <a:spcPts val="0"/>
              </a:spcAft>
              <a:buFont typeface="Arial" pitchFamily="34" charset="0"/>
              <a:buChar char="•"/>
              <a:defRPr/>
            </a:pPr>
            <a:r>
              <a:rPr lang="en-US" i="1" dirty="0" smtClean="0">
                <a:ea typeface="ＭＳ Ｐゴシック" pitchFamily="34" charset="-128"/>
              </a:rPr>
              <a:t>Wine Pairing?</a:t>
            </a:r>
          </a:p>
          <a:p>
            <a:pPr marL="457200" indent="-457200" eaLnBrk="1" fontAlgn="auto" hangingPunct="1">
              <a:spcAft>
                <a:spcPts val="0"/>
              </a:spcAft>
              <a:buFont typeface="Arial" pitchFamily="34" charset="0"/>
              <a:buChar char="•"/>
              <a:defRPr/>
            </a:pPr>
            <a:r>
              <a:rPr lang="en-US" i="1" dirty="0" smtClean="0">
                <a:ea typeface="ＭＳ Ｐゴシック" pitchFamily="34" charset="-128"/>
              </a:rPr>
              <a:t>Increased Cost?</a:t>
            </a:r>
          </a:p>
          <a:p>
            <a:pPr marL="0" indent="0" eaLnBrk="1" fontAlgn="auto" hangingPunct="1">
              <a:spcAft>
                <a:spcPts val="0"/>
              </a:spcAft>
              <a:defRPr/>
            </a:pPr>
            <a:endParaRPr lang="en-US" i="1" dirty="0">
              <a:ea typeface="ＭＳ Ｐゴシック" pitchFamily="34" charset="-128"/>
            </a:endParaRPr>
          </a:p>
          <a:p>
            <a:pPr eaLnBrk="1" fontAlgn="auto" hangingPunct="1">
              <a:spcAft>
                <a:spcPts val="0"/>
              </a:spcAft>
              <a:buFont typeface="Arial" pitchFamily="34" charset="0"/>
              <a:buNone/>
              <a:defRPr/>
            </a:pPr>
            <a:endParaRPr lang="en-US" dirty="0"/>
          </a:p>
        </p:txBody>
      </p:sp>
      <p:sp>
        <p:nvSpPr>
          <p:cNvPr id="25604" name="Text Placeholder 3"/>
          <p:cNvSpPr>
            <a:spLocks noGrp="1"/>
          </p:cNvSpPr>
          <p:nvPr>
            <p:ph type="body" sz="half" idx="2"/>
          </p:nvPr>
        </p:nvSpPr>
        <p:spPr>
          <a:xfrm rot="19140000">
            <a:off x="1298575" y="2252663"/>
            <a:ext cx="5794375" cy="623887"/>
          </a:xfrm>
        </p:spPr>
        <p:txBody>
          <a:bodyPr>
            <a:normAutofit fontScale="92500" lnSpcReduction="10000"/>
          </a:bodyPr>
          <a:lstStyle/>
          <a:p>
            <a:pPr eaLnBrk="1" hangingPunct="1"/>
            <a:r>
              <a:rPr sz="2000"/>
              <a:t>Where the Rubber meets the Road- Where Mission Vision Values take LIFE</a:t>
            </a:r>
          </a:p>
        </p:txBody>
      </p:sp>
      <p:pic>
        <p:nvPicPr>
          <p:cNvPr id="25605" name="Picture 4" descr="C:\Documents and Settings\sabac162\Local Settings\Temporary Internet Files\Content.IE5\V2H3GWMS\MC900437986[1].wmf"/>
          <p:cNvPicPr>
            <a:picLocks noChangeAspect="1" noChangeArrowheads="1"/>
          </p:cNvPicPr>
          <p:nvPr/>
        </p:nvPicPr>
        <p:blipFill>
          <a:blip r:embed="rId2" cstate="print"/>
          <a:srcRect/>
          <a:stretch>
            <a:fillRect/>
          </a:stretch>
        </p:blipFill>
        <p:spPr bwMode="auto">
          <a:xfrm>
            <a:off x="971550" y="620713"/>
            <a:ext cx="1835150" cy="123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704850" y="1773238"/>
            <a:ext cx="5648325" cy="860425"/>
          </a:xfrm>
        </p:spPr>
        <p:txBody>
          <a:bodyPr/>
          <a:lstStyle/>
          <a:p>
            <a:pPr eaLnBrk="1" fontAlgn="auto" hangingPunct="1">
              <a:spcAft>
                <a:spcPts val="0"/>
              </a:spcAft>
              <a:defRPr/>
            </a:pPr>
            <a:r>
              <a:rPr lang="en-US" dirty="0" smtClean="0"/>
              <a:t>Next Steps??????</a:t>
            </a:r>
            <a:endParaRPr lang="en-US" dirty="0"/>
          </a:p>
        </p:txBody>
      </p:sp>
      <p:sp>
        <p:nvSpPr>
          <p:cNvPr id="3" name="Subtitle 2"/>
          <p:cNvSpPr>
            <a:spLocks noGrp="1"/>
          </p:cNvSpPr>
          <p:nvPr>
            <p:ph type="subTitle" idx="1"/>
          </p:nvPr>
        </p:nvSpPr>
        <p:spPr>
          <a:xfrm rot="19140000">
            <a:off x="1212850" y="2470150"/>
            <a:ext cx="6510338" cy="330200"/>
          </a:xfrm>
        </p:spPr>
        <p:txBody>
          <a:bodyPr rtlCol="0">
            <a:noAutofit/>
          </a:bodyPr>
          <a:lstStyle/>
          <a:p>
            <a:pPr eaLnBrk="1" fontAlgn="auto" hangingPunct="1">
              <a:spcAft>
                <a:spcPts val="0"/>
              </a:spcAft>
              <a:buFont typeface="Arial" pitchFamily="34" charset="0"/>
              <a:buNone/>
              <a:defRPr/>
            </a:pPr>
            <a:r>
              <a:rPr sz="2000">
                <a:latin typeface="Forte" pitchFamily="66" charset="0"/>
              </a:rPr>
              <a:t>Now What?</a:t>
            </a:r>
          </a:p>
        </p:txBody>
      </p:sp>
      <p:pic>
        <p:nvPicPr>
          <p:cNvPr id="26628" name="Picture 3" descr="C:\Users\sabac162\AppData\Local\Microsoft\Windows\Temporary Internet Files\Content.IE5\T8MM6L7Z\thinking%20man[1].jpg"/>
          <p:cNvPicPr>
            <a:picLocks noChangeAspect="1" noChangeArrowheads="1"/>
          </p:cNvPicPr>
          <p:nvPr/>
        </p:nvPicPr>
        <p:blipFill>
          <a:blip r:embed="rId2" cstate="print"/>
          <a:srcRect/>
          <a:stretch>
            <a:fillRect/>
          </a:stretch>
        </p:blipFill>
        <p:spPr bwMode="auto">
          <a:xfrm>
            <a:off x="5724525" y="2276475"/>
            <a:ext cx="28575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r"/>
            <a:r>
              <a:rPr lang="en-US" dirty="0" smtClean="0"/>
              <a:t>How to Keep Foods Costs </a:t>
            </a:r>
            <a:br>
              <a:rPr lang="en-US" dirty="0" smtClean="0"/>
            </a:br>
            <a:r>
              <a:rPr lang="en-US" dirty="0" smtClean="0"/>
              <a:t>Below $6 </a:t>
            </a:r>
            <a:r>
              <a:rPr lang="en-US" dirty="0"/>
              <a:t>P</a:t>
            </a:r>
            <a:r>
              <a:rPr lang="en-US" dirty="0" smtClean="0"/>
              <a:t>er Resident</a:t>
            </a:r>
            <a:r>
              <a:rPr lang="en-US" dirty="0"/>
              <a:t/>
            </a:r>
            <a:br>
              <a:rPr lang="en-US" dirty="0"/>
            </a:br>
            <a:r>
              <a:rPr lang="en-US" dirty="0" smtClean="0"/>
              <a:t/>
            </a:r>
            <a:br>
              <a:rPr lang="en-US" dirty="0" smtClean="0"/>
            </a:br>
            <a:r>
              <a:rPr lang="en-US" sz="2700" dirty="0" smtClean="0"/>
              <a:t>Presented by </a:t>
            </a:r>
            <a:r>
              <a:rPr lang="en-US" sz="2700" dirty="0" err="1" smtClean="0"/>
              <a:t>Nazma</a:t>
            </a:r>
            <a:r>
              <a:rPr lang="en-US" sz="2700" dirty="0" smtClean="0"/>
              <a:t> Khan </a:t>
            </a:r>
            <a:br>
              <a:rPr lang="en-US" sz="2700" dirty="0" smtClean="0"/>
            </a:br>
            <a:r>
              <a:rPr lang="en-US" sz="2700" dirty="0" smtClean="0"/>
              <a:t>Head Cook Dufferin Care Centre</a:t>
            </a:r>
            <a:endParaRPr lang="en-US" sz="2700" dirty="0"/>
          </a:p>
        </p:txBody>
      </p:sp>
      <p:sp>
        <p:nvSpPr>
          <p:cNvPr id="6" name="TextBox 5"/>
          <p:cNvSpPr txBox="1"/>
          <p:nvPr/>
        </p:nvSpPr>
        <p:spPr>
          <a:xfrm>
            <a:off x="567267" y="5715000"/>
            <a:ext cx="184666" cy="369332"/>
          </a:xfrm>
          <a:prstGeom prst="rect">
            <a:avLst/>
          </a:prstGeom>
          <a:noFill/>
        </p:spPr>
        <p:txBody>
          <a:bodyPr wrap="none" rtlCol="0">
            <a:spAutoFit/>
          </a:bodyPr>
          <a:lstStyle/>
          <a:p>
            <a:pPr algn="l" fontAlgn="auto">
              <a:spcBef>
                <a:spcPts val="0"/>
              </a:spcBef>
              <a:spcAft>
                <a:spcPts val="0"/>
              </a:spcAft>
            </a:pPr>
            <a:endParaRPr lang="en-US" dirty="0">
              <a:solidFill>
                <a:prstClr val="black"/>
              </a:solidFill>
              <a:latin typeface="Arial"/>
            </a:endParaRPr>
          </a:p>
        </p:txBody>
      </p:sp>
    </p:spTree>
    <p:extLst>
      <p:ext uri="{BB962C8B-B14F-4D97-AF65-F5344CB8AC3E}">
        <p14:creationId xmlns:p14="http://schemas.microsoft.com/office/powerpoint/2010/main" val="1648177150"/>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Methods to Control Food Costs</a:t>
            </a:r>
          </a:p>
        </p:txBody>
      </p:sp>
      <p:sp>
        <p:nvSpPr>
          <p:cNvPr id="3" name="Content Placeholder 2"/>
          <p:cNvSpPr>
            <a:spLocks noGrp="1"/>
          </p:cNvSpPr>
          <p:nvPr>
            <p:ph idx="1"/>
          </p:nvPr>
        </p:nvSpPr>
        <p:spPr/>
        <p:txBody>
          <a:bodyPr/>
          <a:lstStyle/>
          <a:p>
            <a:pPr>
              <a:buFont typeface="+mj-lt"/>
              <a:buAutoNum type="arabicPeriod"/>
            </a:pPr>
            <a:r>
              <a:rPr lang="en-US" sz="2200" dirty="0">
                <a:solidFill>
                  <a:schemeClr val="tx1"/>
                </a:solidFill>
              </a:rPr>
              <a:t>Portion Control – Waste Management</a:t>
            </a:r>
          </a:p>
          <a:p>
            <a:pPr marL="635508" lvl="1" indent="-342900">
              <a:buFont typeface="Wingdings" panose="05000000000000000000" pitchFamily="2" charset="2"/>
              <a:buChar char="Ø"/>
            </a:pPr>
            <a:r>
              <a:rPr lang="en-US" sz="2200" dirty="0">
                <a:solidFill>
                  <a:schemeClr val="tx1"/>
                </a:solidFill>
              </a:rPr>
              <a:t>Follow Established Menus &amp; Recipes</a:t>
            </a:r>
          </a:p>
          <a:p>
            <a:pPr marL="635508" lvl="1" indent="-342900">
              <a:buFont typeface="Wingdings" panose="05000000000000000000" pitchFamily="2" charset="2"/>
              <a:buChar char="Ø"/>
            </a:pPr>
            <a:r>
              <a:rPr lang="en-US" sz="2200" dirty="0" err="1">
                <a:solidFill>
                  <a:schemeClr val="tx1"/>
                </a:solidFill>
              </a:rPr>
              <a:t>SuzyQ</a:t>
            </a:r>
            <a:r>
              <a:rPr lang="en-US" sz="2200" dirty="0">
                <a:solidFill>
                  <a:schemeClr val="tx1"/>
                </a:solidFill>
              </a:rPr>
              <a:t> Dining Service</a:t>
            </a:r>
          </a:p>
          <a:p>
            <a:pPr marL="635508" lvl="1" indent="-342900">
              <a:buFont typeface="Wingdings" panose="05000000000000000000" pitchFamily="2" charset="2"/>
              <a:buChar char="Ø"/>
            </a:pPr>
            <a:r>
              <a:rPr lang="en-US" sz="2200" dirty="0">
                <a:solidFill>
                  <a:schemeClr val="tx1"/>
                </a:solidFill>
              </a:rPr>
              <a:t>Purchasing Cost Controls - Scratch vs Ready-To-Use</a:t>
            </a:r>
          </a:p>
          <a:p>
            <a:pPr marL="292608" lvl="1" indent="0">
              <a:buNone/>
            </a:pPr>
            <a:endParaRPr lang="en-US" sz="2200" dirty="0">
              <a:solidFill>
                <a:schemeClr val="tx1"/>
              </a:solidFill>
            </a:endParaRPr>
          </a:p>
          <a:p>
            <a:pPr>
              <a:buFont typeface="+mj-lt"/>
              <a:buAutoNum type="arabicPeriod"/>
            </a:pPr>
            <a:r>
              <a:rPr lang="en-US" sz="2200" dirty="0">
                <a:solidFill>
                  <a:schemeClr val="tx1"/>
                </a:solidFill>
              </a:rPr>
              <a:t>Food Preparation – In House Texture Modified Diets </a:t>
            </a:r>
          </a:p>
          <a:p>
            <a:pPr marL="635508" lvl="1" indent="-342900">
              <a:buFont typeface="Wingdings" panose="05000000000000000000" pitchFamily="2" charset="2"/>
              <a:buChar char="Ø"/>
            </a:pPr>
            <a:r>
              <a:rPr lang="en-US" sz="2200" dirty="0">
                <a:solidFill>
                  <a:schemeClr val="tx1"/>
                </a:solidFill>
              </a:rPr>
              <a:t>Pureed Breakfast</a:t>
            </a:r>
          </a:p>
          <a:p>
            <a:pPr marL="635508" lvl="1" indent="-342900">
              <a:buFont typeface="Wingdings" panose="05000000000000000000" pitchFamily="2" charset="2"/>
              <a:buChar char="Ø"/>
            </a:pPr>
            <a:r>
              <a:rPr lang="en-US" sz="2200" dirty="0">
                <a:solidFill>
                  <a:schemeClr val="tx1"/>
                </a:solidFill>
              </a:rPr>
              <a:t>Lunch, Dinner, Desserts &amp; Drinks</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11</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Tree>
    <p:extLst>
      <p:ext uri="{BB962C8B-B14F-4D97-AF65-F5344CB8AC3E}">
        <p14:creationId xmlns:p14="http://schemas.microsoft.com/office/powerpoint/2010/main" val="3447137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Portion Control – Waste Management</a:t>
            </a:r>
          </a:p>
        </p:txBody>
      </p:sp>
      <p:sp>
        <p:nvSpPr>
          <p:cNvPr id="3" name="Content Placeholder 2"/>
          <p:cNvSpPr>
            <a:spLocks noGrp="1"/>
          </p:cNvSpPr>
          <p:nvPr>
            <p:ph idx="1"/>
          </p:nvPr>
        </p:nvSpPr>
        <p:spPr/>
        <p:txBody>
          <a:bodyPr/>
          <a:lstStyle/>
          <a:p>
            <a:r>
              <a:rPr lang="en-US" sz="3000" b="1" dirty="0">
                <a:solidFill>
                  <a:schemeClr val="tx1"/>
                </a:solidFill>
              </a:rPr>
              <a:t>Dining Service</a:t>
            </a:r>
          </a:p>
          <a:p>
            <a:pPr lvl="1">
              <a:buFont typeface="Wingdings" panose="05000000000000000000" pitchFamily="2" charset="2"/>
              <a:buChar char="Ø"/>
            </a:pPr>
            <a:r>
              <a:rPr lang="en-US" sz="2500" dirty="0">
                <a:solidFill>
                  <a:schemeClr val="tx1"/>
                </a:solidFill>
              </a:rPr>
              <a:t>Follow established menu &amp; standardized recipes</a:t>
            </a:r>
          </a:p>
          <a:p>
            <a:pPr lvl="1">
              <a:buFont typeface="Wingdings" panose="05000000000000000000" pitchFamily="2" charset="2"/>
              <a:buChar char="Ø"/>
            </a:pPr>
            <a:r>
              <a:rPr lang="en-US" sz="2500" dirty="0">
                <a:solidFill>
                  <a:schemeClr val="tx1"/>
                </a:solidFill>
              </a:rPr>
              <a:t>Use </a:t>
            </a:r>
            <a:r>
              <a:rPr lang="en-US" sz="2500" dirty="0" err="1" smtClean="0">
                <a:solidFill>
                  <a:schemeClr val="tx1"/>
                </a:solidFill>
              </a:rPr>
              <a:t>SuzyQ</a:t>
            </a:r>
            <a:r>
              <a:rPr lang="en-US" sz="2500" dirty="0" smtClean="0">
                <a:solidFill>
                  <a:schemeClr val="tx1"/>
                </a:solidFill>
              </a:rPr>
              <a:t> </a:t>
            </a:r>
            <a:r>
              <a:rPr lang="en-US" sz="2500" dirty="0">
                <a:solidFill>
                  <a:schemeClr val="tx1"/>
                </a:solidFill>
              </a:rPr>
              <a:t>cart in dining room so residents can choose foods and portion sizes</a:t>
            </a:r>
          </a:p>
          <a:p>
            <a:pPr lvl="1">
              <a:buFont typeface="Wingdings" panose="05000000000000000000" pitchFamily="2" charset="2"/>
              <a:buChar char="Ø"/>
            </a:pPr>
            <a:r>
              <a:rPr lang="en-US" sz="2500" dirty="0">
                <a:solidFill>
                  <a:schemeClr val="tx1"/>
                </a:solidFill>
              </a:rPr>
              <a:t>Purchasing Cost Controls</a:t>
            </a:r>
          </a:p>
          <a:p>
            <a:pPr lvl="2">
              <a:buFont typeface="Wingdings" panose="05000000000000000000" pitchFamily="2" charset="2"/>
              <a:buChar char="ü"/>
            </a:pPr>
            <a:r>
              <a:rPr lang="en-US" sz="2500" dirty="0">
                <a:solidFill>
                  <a:schemeClr val="tx1"/>
                </a:solidFill>
              </a:rPr>
              <a:t>Don’t over produce in the kitchen</a:t>
            </a:r>
          </a:p>
          <a:p>
            <a:pPr lvl="2">
              <a:buFont typeface="Wingdings" panose="05000000000000000000" pitchFamily="2" charset="2"/>
              <a:buChar char="ü"/>
            </a:pPr>
            <a:r>
              <a:rPr lang="en-US" sz="2500" dirty="0">
                <a:solidFill>
                  <a:schemeClr val="tx1"/>
                </a:solidFill>
              </a:rPr>
              <a:t>Count portions</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12</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Tree>
    <p:extLst>
      <p:ext uri="{BB962C8B-B14F-4D97-AF65-F5344CB8AC3E}">
        <p14:creationId xmlns:p14="http://schemas.microsoft.com/office/powerpoint/2010/main" val="4049262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Purchasing - Cost Controls</a:t>
            </a:r>
          </a:p>
        </p:txBody>
      </p:sp>
      <p:sp>
        <p:nvSpPr>
          <p:cNvPr id="3" name="Content Placeholder 2"/>
          <p:cNvSpPr>
            <a:spLocks noGrp="1"/>
          </p:cNvSpPr>
          <p:nvPr>
            <p:ph idx="1"/>
          </p:nvPr>
        </p:nvSpPr>
        <p:spPr>
          <a:xfrm>
            <a:off x="457200" y="1371600"/>
            <a:ext cx="8229600" cy="4495800"/>
          </a:xfrm>
        </p:spPr>
        <p:txBody>
          <a:bodyPr/>
          <a:lstStyle/>
          <a:p>
            <a:r>
              <a:rPr lang="en-US" sz="3000" b="1" dirty="0">
                <a:solidFill>
                  <a:schemeClr val="tx1"/>
                </a:solidFill>
              </a:rPr>
              <a:t>Scratch vs Ready-To-Use</a:t>
            </a:r>
          </a:p>
          <a:p>
            <a:pPr lvl="1">
              <a:buFont typeface="Wingdings" panose="05000000000000000000" pitchFamily="2" charset="2"/>
              <a:buChar char="Ø"/>
            </a:pPr>
            <a:r>
              <a:rPr lang="en-US" sz="2500" dirty="0">
                <a:solidFill>
                  <a:schemeClr val="tx1"/>
                </a:solidFill>
              </a:rPr>
              <a:t>Making from Scratch is </a:t>
            </a:r>
            <a:r>
              <a:rPr lang="en-US" sz="2500" dirty="0" err="1">
                <a:solidFill>
                  <a:schemeClr val="tx1"/>
                </a:solidFill>
              </a:rPr>
              <a:t>Labour</a:t>
            </a:r>
            <a:r>
              <a:rPr lang="en-US" sz="2500" dirty="0">
                <a:solidFill>
                  <a:schemeClr val="tx1"/>
                </a:solidFill>
              </a:rPr>
              <a:t> Intensive – Expensive?</a:t>
            </a:r>
          </a:p>
          <a:p>
            <a:pPr lvl="1">
              <a:buFont typeface="Wingdings" panose="05000000000000000000" pitchFamily="2" charset="2"/>
              <a:buChar char="Ø"/>
            </a:pPr>
            <a:r>
              <a:rPr lang="en-US" sz="2500" dirty="0">
                <a:solidFill>
                  <a:schemeClr val="tx1"/>
                </a:solidFill>
              </a:rPr>
              <a:t>Ready-To-Use is more expensive to purchase but has less </a:t>
            </a:r>
            <a:r>
              <a:rPr lang="en-US" sz="2500" dirty="0" err="1">
                <a:solidFill>
                  <a:schemeClr val="tx1"/>
                </a:solidFill>
              </a:rPr>
              <a:t>labour</a:t>
            </a:r>
            <a:endParaRPr lang="en-US" sz="2500" dirty="0">
              <a:solidFill>
                <a:schemeClr val="tx1"/>
              </a:solidFill>
            </a:endParaRPr>
          </a:p>
          <a:p>
            <a:pPr marL="457200" lvl="1" indent="0">
              <a:buNone/>
            </a:pPr>
            <a:endParaRPr lang="en-US" sz="2500" dirty="0"/>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13</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4031592"/>
            <a:ext cx="2926985" cy="182492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3619500"/>
            <a:ext cx="3018864" cy="2264148"/>
          </a:xfrm>
          <a:prstGeom prst="rect">
            <a:avLst/>
          </a:prstGeom>
        </p:spPr>
      </p:pic>
    </p:spTree>
    <p:extLst>
      <p:ext uri="{BB962C8B-B14F-4D97-AF65-F5344CB8AC3E}">
        <p14:creationId xmlns:p14="http://schemas.microsoft.com/office/powerpoint/2010/main" val="3247111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2800" dirty="0"/>
          </a:p>
        </p:txBody>
      </p:sp>
      <p:sp>
        <p:nvSpPr>
          <p:cNvPr id="3" name="Content Placeholder 2"/>
          <p:cNvSpPr>
            <a:spLocks noGrp="1"/>
          </p:cNvSpPr>
          <p:nvPr>
            <p:ph idx="1"/>
          </p:nvPr>
        </p:nvSpPr>
        <p:spPr/>
        <p:txBody>
          <a:bodyPr/>
          <a:lstStyle/>
          <a:p>
            <a:pPr marL="457200" lvl="1" indent="0">
              <a:buNone/>
            </a:pPr>
            <a:r>
              <a:rPr lang="en-US" sz="2800" dirty="0">
                <a:solidFill>
                  <a:schemeClr val="tx1"/>
                </a:solidFill>
              </a:rPr>
              <a:t>The challenge is to provide nutritious food for all texture </a:t>
            </a:r>
            <a:r>
              <a:rPr lang="en-US" sz="2800" dirty="0" smtClean="0">
                <a:solidFill>
                  <a:schemeClr val="tx1"/>
                </a:solidFill>
              </a:rPr>
              <a:t>modifications</a:t>
            </a:r>
            <a:endParaRPr lang="en-US" sz="2500" dirty="0">
              <a:solidFill>
                <a:schemeClr val="tx1"/>
              </a:solidFill>
            </a:endParaRP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14</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pic>
        <p:nvPicPr>
          <p:cNvPr id="9"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0637" y="2833103"/>
            <a:ext cx="4022725" cy="3017044"/>
          </a:xfrm>
          <a:prstGeom prst="rect">
            <a:avLst/>
          </a:prstGeom>
        </p:spPr>
      </p:pic>
    </p:spTree>
    <p:extLst>
      <p:ext uri="{BB962C8B-B14F-4D97-AF65-F5344CB8AC3E}">
        <p14:creationId xmlns:p14="http://schemas.microsoft.com/office/powerpoint/2010/main" val="4010956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a:t>Food Preparation–Pureed Breakfast  Bowl</a:t>
            </a:r>
            <a:endParaRPr lang="en-US" sz="2800" dirty="0"/>
          </a:p>
        </p:txBody>
      </p:sp>
      <p:sp>
        <p:nvSpPr>
          <p:cNvPr id="3" name="Content Placeholder 2"/>
          <p:cNvSpPr>
            <a:spLocks noGrp="1"/>
          </p:cNvSpPr>
          <p:nvPr>
            <p:ph idx="1"/>
          </p:nvPr>
        </p:nvSpPr>
        <p:spPr/>
        <p:txBody>
          <a:bodyPr/>
          <a:lstStyle/>
          <a:p>
            <a:pPr marL="0" indent="0">
              <a:buNone/>
            </a:pPr>
            <a:r>
              <a:rPr lang="en-US" sz="2800" dirty="0">
                <a:solidFill>
                  <a:schemeClr val="tx1"/>
                </a:solidFill>
              </a:rPr>
              <a:t>Pureed Fortified Hot Cereal &amp; Pureed Pears (Fruit)</a:t>
            </a:r>
          </a:p>
          <a:p>
            <a:r>
              <a:rPr lang="en-US" sz="2200" dirty="0">
                <a:solidFill>
                  <a:schemeClr val="tx1"/>
                </a:solidFill>
              </a:rPr>
              <a:t>Cream of Wheat, Natural Bran, Liquid Egg with Pureed Fruit, Brown Sugar &amp;  Milk added at point of service</a:t>
            </a:r>
          </a:p>
          <a:p>
            <a:pPr marL="457200" lvl="1" indent="0">
              <a:buNone/>
            </a:pPr>
            <a:endParaRPr lang="en-US" sz="2500" dirty="0">
              <a:solidFill>
                <a:schemeClr val="tx1"/>
              </a:solidFill>
            </a:endParaRP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15</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235" y="3678023"/>
            <a:ext cx="2471351" cy="185351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0" y="3657601"/>
            <a:ext cx="2588740" cy="1873936"/>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8956" y="3657598"/>
            <a:ext cx="2427323" cy="1873937"/>
          </a:xfrm>
          <a:prstGeom prst="rect">
            <a:avLst/>
          </a:prstGeom>
        </p:spPr>
      </p:pic>
    </p:spTree>
    <p:extLst>
      <p:ext uri="{BB962C8B-B14F-4D97-AF65-F5344CB8AC3E}">
        <p14:creationId xmlns:p14="http://schemas.microsoft.com/office/powerpoint/2010/main" val="555286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Pureed Fortified Breakfast Bowl</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16</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pic>
        <p:nvPicPr>
          <p:cNvPr id="12"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8800" y="1447800"/>
            <a:ext cx="5689600" cy="4267200"/>
          </a:xfrm>
        </p:spPr>
      </p:pic>
    </p:spTree>
    <p:extLst>
      <p:ext uri="{BB962C8B-B14F-4D97-AF65-F5344CB8AC3E}">
        <p14:creationId xmlns:p14="http://schemas.microsoft.com/office/powerpoint/2010/main" val="4024907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Lunch</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17</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p:txBody>
          <a:bodyPr/>
          <a:lstStyle/>
          <a:p>
            <a:pPr marL="0" indent="0">
              <a:buNone/>
            </a:pPr>
            <a:r>
              <a:rPr lang="en-US" sz="2400" dirty="0">
                <a:solidFill>
                  <a:schemeClr val="tx1"/>
                </a:solidFill>
              </a:rPr>
              <a:t>Pureed Chunky Vegetable Orzo Soup – regular soup + instant potatoes</a:t>
            </a:r>
          </a:p>
          <a:p>
            <a:pPr marL="0" indent="0">
              <a:buNone/>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654" y="2747983"/>
            <a:ext cx="2382694" cy="3176925"/>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800" y="3048000"/>
            <a:ext cx="2844799" cy="21336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3051" y="3042940"/>
            <a:ext cx="2851547" cy="2138660"/>
          </a:xfrm>
          <a:prstGeom prst="rect">
            <a:avLst/>
          </a:prstGeom>
        </p:spPr>
      </p:pic>
    </p:spTree>
    <p:extLst>
      <p:ext uri="{BB962C8B-B14F-4D97-AF65-F5344CB8AC3E}">
        <p14:creationId xmlns:p14="http://schemas.microsoft.com/office/powerpoint/2010/main" val="3551050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Lunch</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18</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p:txBody>
          <a:bodyPr/>
          <a:lstStyle/>
          <a:p>
            <a:pPr marL="0" indent="0">
              <a:buNone/>
            </a:pPr>
            <a:r>
              <a:rPr lang="en-US" sz="2400" dirty="0">
                <a:solidFill>
                  <a:schemeClr val="tx1"/>
                </a:solidFill>
              </a:rPr>
              <a:t>Minced Diet-</a:t>
            </a:r>
            <a:r>
              <a:rPr lang="en-US" sz="2400" dirty="0" err="1">
                <a:solidFill>
                  <a:schemeClr val="tx1"/>
                </a:solidFill>
              </a:rPr>
              <a:t>Crustless</a:t>
            </a:r>
            <a:r>
              <a:rPr lang="en-US" sz="2400" dirty="0">
                <a:solidFill>
                  <a:schemeClr val="tx1"/>
                </a:solidFill>
              </a:rPr>
              <a:t> Cheese Sandwich, Pureed Sandwich &amp; Salad</a:t>
            </a:r>
          </a:p>
          <a:p>
            <a:pPr marL="0" indent="0">
              <a:buNone/>
            </a:pP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 y="2553365"/>
            <a:ext cx="2164080" cy="122428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1" y="3938147"/>
            <a:ext cx="2775538" cy="2081653"/>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000" y="2512607"/>
            <a:ext cx="2793668" cy="209525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1291" y="4108785"/>
            <a:ext cx="2649620" cy="1987215"/>
          </a:xfrm>
          <a:prstGeom prst="rect">
            <a:avLst/>
          </a:prstGeom>
        </p:spPr>
      </p:pic>
    </p:spTree>
    <p:extLst>
      <p:ext uri="{BB962C8B-B14F-4D97-AF65-F5344CB8AC3E}">
        <p14:creationId xmlns:p14="http://schemas.microsoft.com/office/powerpoint/2010/main" val="10002659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Lunch</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19</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p:txBody>
          <a:bodyPr/>
          <a:lstStyle/>
          <a:p>
            <a:pPr marL="0" indent="0">
              <a:buNone/>
            </a:pPr>
            <a:r>
              <a:rPr lang="en-US" sz="2400" dirty="0">
                <a:solidFill>
                  <a:schemeClr val="tx1"/>
                </a:solidFill>
              </a:rPr>
              <a:t>Minced &amp; Pureed Cheese Sandwich and Caesar Salad</a:t>
            </a:r>
          </a:p>
          <a:p>
            <a:pPr marL="0" indent="0">
              <a:buNone/>
            </a:pPr>
            <a:endParaRPr lang="en-US"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041" y="2178239"/>
            <a:ext cx="6939917" cy="3692036"/>
          </a:xfrm>
          <a:prstGeom prst="rect">
            <a:avLst/>
          </a:prstGeom>
        </p:spPr>
      </p:pic>
    </p:spTree>
    <p:extLst>
      <p:ext uri="{BB962C8B-B14F-4D97-AF65-F5344CB8AC3E}">
        <p14:creationId xmlns:p14="http://schemas.microsoft.com/office/powerpoint/2010/main" val="568649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Dinner</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20</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a:xfrm>
            <a:off x="228600" y="1564856"/>
            <a:ext cx="8229600" cy="4267200"/>
          </a:xfrm>
        </p:spPr>
        <p:txBody>
          <a:bodyPr/>
          <a:lstStyle/>
          <a:p>
            <a:pPr marL="0" indent="0">
              <a:buNone/>
            </a:pPr>
            <a:r>
              <a:rPr lang="en-US" sz="2400" dirty="0">
                <a:solidFill>
                  <a:schemeClr val="tx1"/>
                </a:solidFill>
              </a:rPr>
              <a:t>Pineapple Glazed Ham, Mashed Potatoes, </a:t>
            </a:r>
            <a:r>
              <a:rPr lang="en-US" sz="2400" dirty="0" smtClean="0">
                <a:solidFill>
                  <a:schemeClr val="tx1"/>
                </a:solidFill>
              </a:rPr>
              <a:t>Carrots</a:t>
            </a:r>
            <a:endParaRPr lang="en-US" sz="2400" dirty="0">
              <a:solidFill>
                <a:schemeClr val="tx1"/>
              </a:solidFill>
            </a:endParaRPr>
          </a:p>
          <a:p>
            <a:pPr marL="0" indent="0">
              <a:buNone/>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757490"/>
            <a:ext cx="2468297" cy="265271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3212" y="3273602"/>
            <a:ext cx="2812354" cy="180713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2021" y="3014826"/>
            <a:ext cx="3099579" cy="2324685"/>
          </a:xfrm>
          <a:prstGeom prst="rect">
            <a:avLst/>
          </a:prstGeom>
        </p:spPr>
      </p:pic>
    </p:spTree>
    <p:extLst>
      <p:ext uri="{BB962C8B-B14F-4D97-AF65-F5344CB8AC3E}">
        <p14:creationId xmlns:p14="http://schemas.microsoft.com/office/powerpoint/2010/main" val="42213044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Dinner</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21</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a:xfrm>
            <a:off x="228600" y="1564856"/>
            <a:ext cx="8229600" cy="4267200"/>
          </a:xfrm>
        </p:spPr>
        <p:txBody>
          <a:bodyPr/>
          <a:lstStyle/>
          <a:p>
            <a:pPr marL="0" indent="0">
              <a:buNone/>
            </a:pPr>
            <a:r>
              <a:rPr lang="en-US" sz="2400" dirty="0">
                <a:solidFill>
                  <a:schemeClr val="tx1"/>
                </a:solidFill>
              </a:rPr>
              <a:t>Minced &amp; Pureed Final Product</a:t>
            </a:r>
          </a:p>
          <a:p>
            <a:pPr marL="0" indent="0">
              <a:buNone/>
            </a:pP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2286000"/>
            <a:ext cx="4410595" cy="3136423"/>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503" y="2286000"/>
            <a:ext cx="4181897" cy="3136423"/>
          </a:xfrm>
          <a:prstGeom prst="rect">
            <a:avLst/>
          </a:prstGeom>
        </p:spPr>
      </p:pic>
    </p:spTree>
    <p:extLst>
      <p:ext uri="{BB962C8B-B14F-4D97-AF65-F5344CB8AC3E}">
        <p14:creationId xmlns:p14="http://schemas.microsoft.com/office/powerpoint/2010/main" val="42422916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391400" cy="685800"/>
          </a:xfrm>
        </p:spPr>
        <p:txBody>
          <a:bodyPr/>
          <a:lstStyle/>
          <a:p>
            <a:r>
              <a:rPr lang="en-US" sz="2800" dirty="0"/>
              <a:t>Food Preparation – Desserts &amp; Drinks</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44399C3D-331D-48EC-856E-AC59E4046C9E}" type="slidenum">
              <a:rPr lang="en-US" smtClean="0"/>
              <a:pPr/>
              <a:t>22</a:t>
            </a:fld>
            <a:endParaRPr lang="en-US" dirty="0"/>
          </a:p>
        </p:txBody>
      </p:sp>
      <p:sp>
        <p:nvSpPr>
          <p:cNvPr id="6" name="Footer Placeholder 5"/>
          <p:cNvSpPr>
            <a:spLocks noGrp="1"/>
          </p:cNvSpPr>
          <p:nvPr>
            <p:ph type="ftr" sz="quarter" idx="3"/>
          </p:nvPr>
        </p:nvSpPr>
        <p:spPr/>
        <p:txBody>
          <a:bodyPr/>
          <a:lstStyle/>
          <a:p>
            <a:pPr algn="l"/>
            <a:r>
              <a:rPr lang="en-US" smtClean="0"/>
              <a:t>Retirement Concepts Powerpoint Presentation</a:t>
            </a:r>
            <a:endParaRPr lang="en-US" dirty="0"/>
          </a:p>
        </p:txBody>
      </p:sp>
      <p:sp>
        <p:nvSpPr>
          <p:cNvPr id="3" name="Content Placeholder 2"/>
          <p:cNvSpPr>
            <a:spLocks noGrp="1"/>
          </p:cNvSpPr>
          <p:nvPr>
            <p:ph idx="1"/>
          </p:nvPr>
        </p:nvSpPr>
        <p:spPr>
          <a:xfrm>
            <a:off x="228600" y="1564856"/>
            <a:ext cx="8229600" cy="4267200"/>
          </a:xfrm>
        </p:spPr>
        <p:txBody>
          <a:bodyPr/>
          <a:lstStyle/>
          <a:p>
            <a:pPr marL="0" indent="0">
              <a:buNone/>
            </a:pPr>
            <a:r>
              <a:rPr lang="en-US" sz="2400" dirty="0">
                <a:solidFill>
                  <a:schemeClr val="tx1"/>
                </a:solidFill>
              </a:rPr>
              <a:t>Minced &amp; Pureed Pumpkin Pie, </a:t>
            </a:r>
            <a:r>
              <a:rPr lang="en-US" sz="2400" dirty="0" smtClean="0">
                <a:solidFill>
                  <a:schemeClr val="tx1"/>
                </a:solidFill>
              </a:rPr>
              <a:t>Honey </a:t>
            </a:r>
            <a:r>
              <a:rPr lang="en-US" sz="2400" dirty="0">
                <a:solidFill>
                  <a:schemeClr val="tx1"/>
                </a:solidFill>
              </a:rPr>
              <a:t>T</a:t>
            </a:r>
            <a:r>
              <a:rPr lang="en-US" sz="2400" dirty="0" smtClean="0">
                <a:solidFill>
                  <a:schemeClr val="tx1"/>
                </a:solidFill>
              </a:rPr>
              <a:t>hick Juice</a:t>
            </a:r>
            <a:endParaRPr lang="en-US" sz="2400" dirty="0">
              <a:solidFill>
                <a:schemeClr val="tx1"/>
              </a:solidFill>
            </a:endParaRPr>
          </a:p>
          <a:p>
            <a:endParaRPr lang="en-US" sz="2400" dirty="0"/>
          </a:p>
          <a:p>
            <a:pPr marL="0" indent="0">
              <a:buNone/>
            </a:pP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861" y="2526281"/>
            <a:ext cx="3642479" cy="3312964"/>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9600" y="2526281"/>
            <a:ext cx="4417286" cy="3312964"/>
          </a:xfrm>
          <a:prstGeom prst="rect">
            <a:avLst/>
          </a:prstGeom>
        </p:spPr>
      </p:pic>
    </p:spTree>
    <p:extLst>
      <p:ext uri="{BB962C8B-B14F-4D97-AF65-F5344CB8AC3E}">
        <p14:creationId xmlns:p14="http://schemas.microsoft.com/office/powerpoint/2010/main" val="3511213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5"/>
          <p:cNvSpPr>
            <a:spLocks noGrp="1" noChangeArrowheads="1"/>
          </p:cNvSpPr>
          <p:nvPr>
            <p:ph type="ctrTitle" sz="quarter"/>
          </p:nvPr>
        </p:nvSpPr>
        <p:spPr>
          <a:xfrm>
            <a:off x="0" y="548680"/>
            <a:ext cx="8858250" cy="1080120"/>
          </a:xfrm>
        </p:spPr>
        <p:txBody>
          <a:bodyPr/>
          <a:lstStyle/>
          <a:p>
            <a:pPr eaLnBrk="1" hangingPunct="1">
              <a:defRPr/>
            </a:pPr>
            <a:r>
              <a:rPr lang="en-US" sz="3600" dirty="0" smtClean="0">
                <a:solidFill>
                  <a:srgbClr val="FFFFFF"/>
                </a:solidFill>
                <a:cs typeface="Times New Roman" pitchFamily="18" charset="0"/>
              </a:rPr>
              <a:t>Improving the Dining Experience</a:t>
            </a:r>
            <a:endParaRPr lang="en-US" sz="3600" u="sng" dirty="0" smtClean="0">
              <a:solidFill>
                <a:schemeClr val="accent6">
                  <a:lumMod val="20000"/>
                  <a:lumOff val="80000"/>
                </a:schemeClr>
              </a:solidFill>
              <a:cs typeface="Times New Roman" pitchFamily="18" charset="0"/>
            </a:endParaRPr>
          </a:p>
        </p:txBody>
      </p:sp>
      <p:sp>
        <p:nvSpPr>
          <p:cNvPr id="9219" name="Rectangle 6"/>
          <p:cNvSpPr>
            <a:spLocks noGrp="1" noChangeArrowheads="1"/>
          </p:cNvSpPr>
          <p:nvPr>
            <p:ph type="subTitle" sz="quarter" idx="1"/>
          </p:nvPr>
        </p:nvSpPr>
        <p:spPr>
          <a:xfrm>
            <a:off x="0" y="2132856"/>
            <a:ext cx="9144000" cy="2232248"/>
          </a:xfrm>
        </p:spPr>
        <p:txBody>
          <a:bodyPr/>
          <a:lstStyle/>
          <a:p>
            <a:pPr eaLnBrk="1" hangingPunct="1">
              <a:defRPr/>
            </a:pPr>
            <a:r>
              <a:rPr lang="en-US" sz="4000" dirty="0" smtClean="0">
                <a:solidFill>
                  <a:srgbClr val="FFFFFF"/>
                </a:solidFill>
                <a:latin typeface="+mj-lt"/>
                <a:cs typeface="Times New Roman" pitchFamily="18" charset="0"/>
              </a:rPr>
              <a:t>(while stretching the $6/day)</a:t>
            </a:r>
          </a:p>
          <a:p>
            <a:pPr eaLnBrk="1" hangingPunct="1">
              <a:defRPr/>
            </a:pPr>
            <a:endParaRPr lang="en-US" dirty="0" smtClean="0">
              <a:solidFill>
                <a:srgbClr val="FFFFFF"/>
              </a:solidFill>
              <a:latin typeface="+mj-lt"/>
              <a:cs typeface="Times New Roman" pitchFamily="18" charset="0"/>
            </a:endParaRPr>
          </a:p>
          <a:p>
            <a:pPr eaLnBrk="1" hangingPunct="1">
              <a:defRPr/>
            </a:pPr>
            <a:r>
              <a:rPr lang="en-US" dirty="0" smtClean="0">
                <a:solidFill>
                  <a:srgbClr val="FFFFFF"/>
                </a:solidFill>
                <a:latin typeface="+mj-lt"/>
                <a:cs typeface="Times New Roman" pitchFamily="18" charset="0"/>
              </a:rPr>
              <a:t>by</a:t>
            </a:r>
          </a:p>
          <a:p>
            <a:pPr eaLnBrk="1" hangingPunct="1">
              <a:defRPr/>
            </a:pPr>
            <a:r>
              <a:rPr lang="en-US" dirty="0" smtClean="0">
                <a:solidFill>
                  <a:srgbClr val="FFFFFF"/>
                </a:solidFill>
                <a:latin typeface="+mj-lt"/>
                <a:cs typeface="Times New Roman" pitchFamily="18" charset="0"/>
              </a:rPr>
              <a:t>Suzanne Quiring, Registered Dietitian</a:t>
            </a:r>
          </a:p>
          <a:p>
            <a:pPr eaLnBrk="1" hangingPunct="1">
              <a:defRPr/>
            </a:pPr>
            <a:r>
              <a:rPr lang="en-US" dirty="0" smtClean="0">
                <a:solidFill>
                  <a:srgbClr val="FFFFFF"/>
                </a:solidFill>
                <a:latin typeface="+mj-lt"/>
                <a:cs typeface="Times New Roman" pitchFamily="18" charset="0"/>
              </a:rPr>
              <a:t>SuzyQ Menu Concepts</a:t>
            </a:r>
          </a:p>
          <a:p>
            <a:pPr eaLnBrk="1" hangingPunct="1">
              <a:defRPr/>
            </a:pPr>
            <a:r>
              <a:rPr lang="en-CA" dirty="0" smtClean="0">
                <a:solidFill>
                  <a:srgbClr val="FFFFFF"/>
                </a:solidFill>
                <a:latin typeface="+mj-lt"/>
                <a:cs typeface="Times New Roman" pitchFamily="18" charset="0"/>
              </a:rPr>
              <a:t>www.hotfoodcart.com</a:t>
            </a:r>
          </a:p>
          <a:p>
            <a:pPr eaLnBrk="1" hangingPunct="1">
              <a:defRPr/>
            </a:pPr>
            <a:endParaRPr lang="en-US" dirty="0" smtClean="0">
              <a:solidFill>
                <a:srgbClr val="FFFFFF"/>
              </a:solidFill>
              <a:latin typeface="+mj-lt"/>
              <a:cs typeface="Times New Roman" pitchFamily="18" charset="0"/>
            </a:endParaRPr>
          </a:p>
          <a:p>
            <a:pPr eaLnBrk="1" hangingPunct="1">
              <a:defRPr/>
            </a:pPr>
            <a:endParaRPr lang="en-US" dirty="0" smtClean="0">
              <a:solidFill>
                <a:srgbClr val="FFFFFF"/>
              </a:solidFill>
            </a:endParaRPr>
          </a:p>
          <a:p>
            <a:pPr eaLnBrk="1" hangingPunct="1">
              <a:defRPr/>
            </a:pPr>
            <a:endParaRPr lang="en-US" dirty="0" smtClean="0">
              <a:solidFill>
                <a:srgbClr val="FFFFFF"/>
              </a:solidFill>
            </a:endParaRPr>
          </a:p>
        </p:txBody>
      </p:sp>
      <p:pic>
        <p:nvPicPr>
          <p:cNvPr id="2" name="Picture 15" descr="C:\Users\Suzanne\AppData\Local\Microsoft\Windows\Temporary Internet Files\Content.IE5\DXEXAQ9K\MC900058372[1].wmf"/>
          <p:cNvPicPr>
            <a:picLocks noChangeAspect="1" noChangeArrowheads="1"/>
          </p:cNvPicPr>
          <p:nvPr/>
        </p:nvPicPr>
        <p:blipFill>
          <a:blip r:embed="rId3" cstate="print"/>
          <a:srcRect/>
          <a:stretch>
            <a:fillRect/>
          </a:stretch>
        </p:blipFill>
        <p:spPr bwMode="auto">
          <a:xfrm>
            <a:off x="0" y="71439"/>
            <a:ext cx="1315378" cy="1413346"/>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2"/>
          </p:nvPr>
        </p:nvSpPr>
        <p:spPr>
          <a:noFill/>
        </p:spPr>
        <p:txBody>
          <a:bodyPr/>
          <a:lstStyle/>
          <a:p>
            <a:fld id="{36786836-68CE-414E-A4EF-12CE4EAE3A8E}" type="slidenum">
              <a:rPr lang="en-US" smtClean="0">
                <a:solidFill>
                  <a:srgbClr val="545472"/>
                </a:solidFill>
              </a:rPr>
              <a:pPr/>
              <a:t>24</a:t>
            </a:fld>
            <a:endParaRPr lang="en-US" smtClean="0">
              <a:solidFill>
                <a:srgbClr val="545472"/>
              </a:solidFill>
            </a:endParaRPr>
          </a:p>
        </p:txBody>
      </p:sp>
      <p:sp>
        <p:nvSpPr>
          <p:cNvPr id="17411" name="TextBox 2"/>
          <p:cNvSpPr txBox="1">
            <a:spLocks noChangeArrowheads="1"/>
          </p:cNvSpPr>
          <p:nvPr/>
        </p:nvSpPr>
        <p:spPr bwMode="auto">
          <a:xfrm>
            <a:off x="0" y="0"/>
            <a:ext cx="9144000" cy="6678751"/>
          </a:xfrm>
          <a:prstGeom prst="rect">
            <a:avLst/>
          </a:prstGeom>
          <a:noFill/>
          <a:ln w="9525">
            <a:noFill/>
            <a:miter lim="800000"/>
            <a:headEnd/>
            <a:tailEnd/>
          </a:ln>
        </p:spPr>
        <p:txBody>
          <a:bodyPr>
            <a:spAutoFit/>
          </a:bodyPr>
          <a:lstStyle/>
          <a:p>
            <a:pPr marL="742950" indent="-742950">
              <a:defRPr/>
            </a:pPr>
            <a:r>
              <a:rPr lang="en-CA" sz="4000" b="1" u="sng" dirty="0">
                <a:solidFill>
                  <a:srgbClr val="FFFFFF"/>
                </a:solidFill>
                <a:latin typeface="Times New Roman" pitchFamily="18" charset="0"/>
              </a:rPr>
              <a:t>Ask yourself... </a:t>
            </a:r>
            <a:r>
              <a:rPr lang="en-CA" sz="2000" b="1" u="sng" dirty="0">
                <a:solidFill>
                  <a:srgbClr val="FFFFFF"/>
                </a:solidFill>
                <a:latin typeface="Times New Roman" pitchFamily="18" charset="0"/>
              </a:rPr>
              <a:t>(and family, residents, staff)</a:t>
            </a:r>
            <a:endParaRPr lang="en-US" sz="2000" b="1" u="sng" dirty="0">
              <a:solidFill>
                <a:srgbClr val="FFFFFF"/>
              </a:solidFill>
              <a:latin typeface="Times New Roman" pitchFamily="18" charset="0"/>
            </a:endParaRPr>
          </a:p>
          <a:p>
            <a:pPr marL="742950" indent="-742950" algn="l">
              <a:defRPr/>
            </a:pPr>
            <a:endParaRPr lang="en-US" sz="4000" dirty="0" smtClean="0">
              <a:solidFill>
                <a:srgbClr val="FFFFFF"/>
              </a:solidFill>
              <a:latin typeface="Times New Roman" pitchFamily="18" charset="0"/>
            </a:endParaRPr>
          </a:p>
          <a:p>
            <a:pPr marL="742950" indent="-742950" algn="l">
              <a:defRPr/>
            </a:pPr>
            <a:r>
              <a:rPr lang="en-US" sz="4000" dirty="0" smtClean="0">
                <a:solidFill>
                  <a:srgbClr val="FFFFFF"/>
                </a:solidFill>
                <a:latin typeface="Times New Roman" pitchFamily="18" charset="0"/>
              </a:rPr>
              <a:t>1)What </a:t>
            </a:r>
            <a:r>
              <a:rPr lang="en-US" sz="4000" dirty="0">
                <a:solidFill>
                  <a:srgbClr val="FFFFFF"/>
                </a:solidFill>
                <a:latin typeface="Times New Roman" pitchFamily="18" charset="0"/>
              </a:rPr>
              <a:t>aspects do </a:t>
            </a:r>
            <a:r>
              <a:rPr lang="en-US" sz="4000" u="sng" dirty="0">
                <a:solidFill>
                  <a:srgbClr val="FFFFFF"/>
                </a:solidFill>
                <a:latin typeface="Times New Roman" pitchFamily="18" charset="0"/>
              </a:rPr>
              <a:t>you</a:t>
            </a:r>
            <a:r>
              <a:rPr lang="en-US" sz="4000" dirty="0">
                <a:solidFill>
                  <a:srgbClr val="FFFFFF"/>
                </a:solidFill>
                <a:latin typeface="Times New Roman" pitchFamily="18" charset="0"/>
              </a:rPr>
              <a:t> value when dining?</a:t>
            </a:r>
            <a:endParaRPr lang="en-US" sz="4400" dirty="0">
              <a:solidFill>
                <a:srgbClr val="FFFFFF"/>
              </a:solidFill>
              <a:latin typeface="Times New Roman" pitchFamily="18" charset="0"/>
            </a:endParaRPr>
          </a:p>
          <a:p>
            <a:pPr marL="742950" indent="-742950" algn="l">
              <a:defRPr/>
            </a:pPr>
            <a:endParaRPr lang="en-US" sz="4400" dirty="0">
              <a:solidFill>
                <a:srgbClr val="FFFFFF"/>
              </a:solidFill>
              <a:latin typeface="Times New Roman" pitchFamily="18" charset="0"/>
            </a:endParaRPr>
          </a:p>
          <a:p>
            <a:pPr marL="742950" indent="-742950" algn="l">
              <a:defRPr/>
            </a:pPr>
            <a:r>
              <a:rPr lang="en-CA" sz="4000" dirty="0" smtClean="0">
                <a:solidFill>
                  <a:srgbClr val="FFFFFF"/>
                </a:solidFill>
                <a:latin typeface="Times New Roman" pitchFamily="18" charset="0"/>
              </a:rPr>
              <a:t>2) What </a:t>
            </a:r>
            <a:r>
              <a:rPr lang="en-CA" sz="4000" dirty="0">
                <a:solidFill>
                  <a:srgbClr val="FFFFFF"/>
                </a:solidFill>
                <a:latin typeface="Times New Roman" pitchFamily="18" charset="0"/>
              </a:rPr>
              <a:t>is great </a:t>
            </a:r>
            <a:r>
              <a:rPr lang="en-CA" sz="4000" u="sng" dirty="0">
                <a:solidFill>
                  <a:srgbClr val="FFFFFF"/>
                </a:solidFill>
                <a:latin typeface="Times New Roman" pitchFamily="18" charset="0"/>
              </a:rPr>
              <a:t>&amp;</a:t>
            </a:r>
            <a:r>
              <a:rPr lang="en-CA" sz="4000" dirty="0">
                <a:solidFill>
                  <a:srgbClr val="FFFFFF"/>
                </a:solidFill>
                <a:latin typeface="Times New Roman" pitchFamily="18" charset="0"/>
              </a:rPr>
              <a:t> what frustrates you with</a:t>
            </a:r>
          </a:p>
          <a:p>
            <a:pPr marL="742950" indent="-742950" algn="l">
              <a:defRPr/>
            </a:pPr>
            <a:r>
              <a:rPr lang="en-CA" sz="4000" dirty="0">
                <a:solidFill>
                  <a:srgbClr val="FFFFFF"/>
                </a:solidFill>
                <a:latin typeface="Times New Roman" pitchFamily="18" charset="0"/>
              </a:rPr>
              <a:t> </a:t>
            </a:r>
            <a:r>
              <a:rPr lang="en-CA" sz="4000" dirty="0" smtClean="0">
                <a:solidFill>
                  <a:srgbClr val="FFFFFF"/>
                </a:solidFill>
                <a:latin typeface="Times New Roman" pitchFamily="18" charset="0"/>
              </a:rPr>
              <a:t>	your </a:t>
            </a:r>
            <a:r>
              <a:rPr lang="en-CA" sz="4000" dirty="0">
                <a:solidFill>
                  <a:srgbClr val="FFFFFF"/>
                </a:solidFill>
                <a:latin typeface="Times New Roman" pitchFamily="18" charset="0"/>
              </a:rPr>
              <a:t>site’s current meal service? </a:t>
            </a:r>
          </a:p>
          <a:p>
            <a:pPr marL="742950" indent="-742950" algn="l">
              <a:defRPr/>
            </a:pPr>
            <a:r>
              <a:rPr lang="en-CA" sz="4000" dirty="0">
                <a:solidFill>
                  <a:srgbClr val="FFFFFF"/>
                </a:solidFill>
                <a:latin typeface="Times New Roman" pitchFamily="18" charset="0"/>
              </a:rPr>
              <a:t> </a:t>
            </a:r>
            <a:r>
              <a:rPr lang="en-CA" sz="4000" dirty="0" smtClean="0">
                <a:solidFill>
                  <a:srgbClr val="FFFFFF"/>
                </a:solidFill>
                <a:latin typeface="Times New Roman" pitchFamily="18" charset="0"/>
              </a:rPr>
              <a:t>	</a:t>
            </a:r>
            <a:r>
              <a:rPr lang="en-CA" sz="3200" dirty="0" smtClean="0">
                <a:solidFill>
                  <a:srgbClr val="FFFFFF"/>
                </a:solidFill>
                <a:latin typeface="Times New Roman" pitchFamily="18" charset="0"/>
              </a:rPr>
              <a:t>(</a:t>
            </a:r>
            <a:r>
              <a:rPr lang="en-CA" sz="3200" dirty="0">
                <a:solidFill>
                  <a:srgbClr val="FFFFFF"/>
                </a:solidFill>
                <a:latin typeface="Times New Roman" pitchFamily="18" charset="0"/>
              </a:rPr>
              <a:t>name it, claim it, know it, to work on it)</a:t>
            </a:r>
            <a:endParaRPr lang="en-CA" sz="4000" dirty="0">
              <a:solidFill>
                <a:srgbClr val="FFFFFF"/>
              </a:solidFill>
              <a:latin typeface="Times New Roman" pitchFamily="18" charset="0"/>
            </a:endParaRPr>
          </a:p>
          <a:p>
            <a:pPr marL="742950" indent="-742950" algn="l">
              <a:defRPr/>
            </a:pPr>
            <a:endParaRPr lang="en-CA" sz="4000" dirty="0">
              <a:solidFill>
                <a:srgbClr val="FFFFFF"/>
              </a:solidFill>
              <a:latin typeface="Times New Roman" pitchFamily="18" charset="0"/>
            </a:endParaRPr>
          </a:p>
          <a:p>
            <a:pPr marL="742950" indent="-742950" algn="l">
              <a:defRPr/>
            </a:pPr>
            <a:r>
              <a:rPr lang="en-CA" sz="4000" dirty="0" smtClean="0">
                <a:solidFill>
                  <a:srgbClr val="FFFFFF"/>
                </a:solidFill>
                <a:latin typeface="Times New Roman" pitchFamily="18" charset="0"/>
              </a:rPr>
              <a:t>3)At </a:t>
            </a:r>
            <a:r>
              <a:rPr lang="en-CA" sz="4000" dirty="0">
                <a:solidFill>
                  <a:srgbClr val="FFFFFF"/>
                </a:solidFill>
                <a:latin typeface="Times New Roman" pitchFamily="18" charset="0"/>
              </a:rPr>
              <a:t>your site, what is getting in the way </a:t>
            </a:r>
            <a:r>
              <a:rPr lang="en-CA" sz="4000" dirty="0" smtClean="0">
                <a:solidFill>
                  <a:srgbClr val="FFFFFF"/>
                </a:solidFill>
                <a:latin typeface="Times New Roman" pitchFamily="18" charset="0"/>
              </a:rPr>
              <a:t>of having </a:t>
            </a:r>
            <a:r>
              <a:rPr lang="en-CA" sz="4000" dirty="0">
                <a:solidFill>
                  <a:srgbClr val="FFFFFF"/>
                </a:solidFill>
                <a:latin typeface="Times New Roman" pitchFamily="18" charset="0"/>
              </a:rPr>
              <a:t>a “</a:t>
            </a:r>
            <a:r>
              <a:rPr lang="en-CA" sz="4000" dirty="0">
                <a:solidFill>
                  <a:srgbClr val="FFFF00"/>
                </a:solidFill>
                <a:latin typeface="Times New Roman" pitchFamily="18" charset="0"/>
              </a:rPr>
              <a:t>WOW”</a:t>
            </a:r>
            <a:r>
              <a:rPr lang="en-CA" sz="4000" dirty="0">
                <a:solidFill>
                  <a:srgbClr val="FFFFFF"/>
                </a:solidFill>
                <a:latin typeface="Times New Roman" pitchFamily="18" charset="0"/>
              </a:rPr>
              <a:t> dining experience? </a:t>
            </a:r>
            <a:endParaRPr lang="en-CA" sz="3200" dirty="0">
              <a:solidFill>
                <a:srgbClr val="FFFFFF"/>
              </a:solidFill>
              <a:latin typeface="Times New Roman" pitchFamily="18" charset="0"/>
            </a:endParaRPr>
          </a:p>
          <a:p>
            <a:pPr algn="l">
              <a:defRPr/>
            </a:pPr>
            <a:endParaRPr lang="en-CA" sz="2400" dirty="0">
              <a:solidFill>
                <a:srgbClr val="FFFFFF"/>
              </a:solidFill>
              <a:latin typeface="Times New Roman" pitchFamily="18" charset="0"/>
            </a:endParaRPr>
          </a:p>
        </p:txBody>
      </p:sp>
      <p:pic>
        <p:nvPicPr>
          <p:cNvPr id="7" name="Picture 6" descr="Question-Mark.jpg"/>
          <p:cNvPicPr>
            <a:picLocks noChangeAspect="1"/>
          </p:cNvPicPr>
          <p:nvPr/>
        </p:nvPicPr>
        <p:blipFill>
          <a:blip r:embed="rId2" cstate="print"/>
          <a:stretch>
            <a:fillRect/>
          </a:stretch>
        </p:blipFill>
        <p:spPr>
          <a:xfrm>
            <a:off x="8135888" y="0"/>
            <a:ext cx="1008112" cy="1258677"/>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2"/>
          </p:nvPr>
        </p:nvSpPr>
        <p:spPr>
          <a:noFill/>
        </p:spPr>
        <p:txBody>
          <a:bodyPr/>
          <a:lstStyle/>
          <a:p>
            <a:fld id="{709B73FE-FC60-48D9-9293-612CDEBA4937}" type="slidenum">
              <a:rPr lang="en-US" smtClean="0">
                <a:solidFill>
                  <a:srgbClr val="545472"/>
                </a:solidFill>
              </a:rPr>
              <a:pPr/>
              <a:t>25</a:t>
            </a:fld>
            <a:endParaRPr lang="en-US" smtClean="0">
              <a:solidFill>
                <a:srgbClr val="545472"/>
              </a:solidFill>
            </a:endParaRPr>
          </a:p>
        </p:txBody>
      </p:sp>
      <p:sp>
        <p:nvSpPr>
          <p:cNvPr id="11267" name="TextBox 2"/>
          <p:cNvSpPr txBox="1">
            <a:spLocks noChangeArrowheads="1"/>
          </p:cNvSpPr>
          <p:nvPr/>
        </p:nvSpPr>
        <p:spPr bwMode="auto">
          <a:xfrm>
            <a:off x="0" y="0"/>
            <a:ext cx="9144000" cy="6616700"/>
          </a:xfrm>
          <a:prstGeom prst="rect">
            <a:avLst/>
          </a:prstGeom>
          <a:noFill/>
          <a:ln w="9525">
            <a:noFill/>
            <a:miter lim="800000"/>
            <a:headEnd/>
            <a:tailEnd/>
          </a:ln>
        </p:spPr>
        <p:txBody>
          <a:bodyPr>
            <a:spAutoFit/>
          </a:bodyPr>
          <a:lstStyle/>
          <a:p>
            <a:r>
              <a:rPr lang="en-US" sz="3200" dirty="0">
                <a:solidFill>
                  <a:srgbClr val="FFFFFF"/>
                </a:solidFill>
                <a:latin typeface="Tahoma" pitchFamily="34" charset="0"/>
                <a:cs typeface="Tahoma" pitchFamily="34" charset="0"/>
              </a:rPr>
              <a:t>Of a 1-10 rating of a “Great Dining Experience”...</a:t>
            </a:r>
          </a:p>
          <a:p>
            <a:r>
              <a:rPr lang="en-US" sz="3200" b="1" dirty="0">
                <a:solidFill>
                  <a:srgbClr val="FFFF00"/>
                </a:solidFill>
                <a:latin typeface="Tahoma" pitchFamily="34" charset="0"/>
                <a:cs typeface="Tahoma" pitchFamily="34" charset="0"/>
              </a:rPr>
              <a:t>~5.4 average score</a:t>
            </a:r>
          </a:p>
          <a:p>
            <a:r>
              <a:rPr lang="en-US" sz="2400" dirty="0">
                <a:solidFill>
                  <a:srgbClr val="FFFFFF"/>
                </a:solidFill>
                <a:latin typeface="Tahoma" pitchFamily="34" charset="0"/>
                <a:cs typeface="Tahoma" pitchFamily="34" charset="0"/>
              </a:rPr>
              <a:t>(n = 500)</a:t>
            </a:r>
          </a:p>
          <a:p>
            <a:pPr algn="l"/>
            <a:r>
              <a:rPr lang="en-US" sz="2400" dirty="0">
                <a:solidFill>
                  <a:srgbClr val="FFFFFF"/>
                </a:solidFill>
                <a:latin typeface="Tahoma" pitchFamily="34" charset="0"/>
                <a:cs typeface="Tahoma" pitchFamily="34" charset="0"/>
              </a:rPr>
              <a:t> </a:t>
            </a:r>
          </a:p>
          <a:p>
            <a:pPr algn="l"/>
            <a:r>
              <a:rPr lang="en-US" sz="2400" dirty="0">
                <a:solidFill>
                  <a:srgbClr val="FFFFFF"/>
                </a:solidFill>
                <a:latin typeface="Tahoma" pitchFamily="34" charset="0"/>
                <a:cs typeface="Tahoma" pitchFamily="34" charset="0"/>
              </a:rPr>
              <a:t>  Lack of choice			Lack of resident involvement</a:t>
            </a:r>
          </a:p>
          <a:p>
            <a:pPr algn="l">
              <a:lnSpc>
                <a:spcPct val="150000"/>
              </a:lnSpc>
            </a:pPr>
            <a:r>
              <a:rPr lang="en-US" sz="2400" dirty="0">
                <a:solidFill>
                  <a:srgbClr val="FFFFFF"/>
                </a:solidFill>
                <a:latin typeface="Tahoma" pitchFamily="34" charset="0"/>
                <a:cs typeface="Tahoma" pitchFamily="34" charset="0"/>
              </a:rPr>
              <a:t>  Cold food			 	High food preferences</a:t>
            </a:r>
          </a:p>
          <a:p>
            <a:pPr algn="l">
              <a:lnSpc>
                <a:spcPct val="150000"/>
              </a:lnSpc>
            </a:pPr>
            <a:r>
              <a:rPr lang="en-US" sz="2400" dirty="0">
                <a:solidFill>
                  <a:srgbClr val="FFFFFF"/>
                </a:solidFill>
                <a:latin typeface="Tahoma" pitchFamily="34" charset="0"/>
                <a:cs typeface="Tahoma" pitchFamily="34" charset="0"/>
              </a:rPr>
              <a:t>  Budget restrictions			Timing of meals</a:t>
            </a:r>
          </a:p>
          <a:p>
            <a:pPr algn="l">
              <a:lnSpc>
                <a:spcPct val="150000"/>
              </a:lnSpc>
            </a:pPr>
            <a:r>
              <a:rPr lang="en-US" sz="2400" dirty="0">
                <a:solidFill>
                  <a:srgbClr val="FFFFFF"/>
                </a:solidFill>
                <a:latin typeface="Tahoma" pitchFamily="34" charset="0"/>
                <a:cs typeface="Tahoma" pitchFamily="34" charset="0"/>
              </a:rPr>
              <a:t>  High noise level			Poor teamwork = departments</a:t>
            </a:r>
          </a:p>
          <a:p>
            <a:pPr algn="l">
              <a:lnSpc>
                <a:spcPct val="150000"/>
              </a:lnSpc>
            </a:pPr>
            <a:r>
              <a:rPr lang="en-US" sz="2400" dirty="0">
                <a:solidFill>
                  <a:srgbClr val="FFFFFF"/>
                </a:solidFill>
                <a:latin typeface="Tahoma" pitchFamily="34" charset="0"/>
                <a:cs typeface="Tahoma" pitchFamily="34" charset="0"/>
              </a:rPr>
              <a:t>  Staff break times			Presentation of food boring</a:t>
            </a:r>
          </a:p>
          <a:p>
            <a:pPr algn="l">
              <a:lnSpc>
                <a:spcPct val="150000"/>
              </a:lnSpc>
            </a:pPr>
            <a:r>
              <a:rPr lang="en-US" sz="2400" dirty="0">
                <a:solidFill>
                  <a:srgbClr val="FFFFFF"/>
                </a:solidFill>
                <a:latin typeface="Tahoma" pitchFamily="34" charset="0"/>
                <a:cs typeface="Tahoma" pitchFamily="34" charset="0"/>
              </a:rPr>
              <a:t>  Trays! Institutional			High food waste</a:t>
            </a:r>
          </a:p>
          <a:p>
            <a:pPr algn="l"/>
            <a:endParaRPr lang="en-US" sz="2400" dirty="0">
              <a:solidFill>
                <a:srgbClr val="FFFFFF"/>
              </a:solidFill>
              <a:latin typeface="Tahoma" pitchFamily="34" charset="0"/>
              <a:cs typeface="Tahoma" pitchFamily="34" charset="0"/>
            </a:endParaRPr>
          </a:p>
          <a:p>
            <a:r>
              <a:rPr lang="en-US" sz="2800" b="1" dirty="0">
                <a:solidFill>
                  <a:srgbClr val="FFFF00"/>
                </a:solidFill>
                <a:latin typeface="Tahoma" pitchFamily="34" charset="0"/>
                <a:cs typeface="Tahoma" pitchFamily="34" charset="0"/>
              </a:rPr>
              <a:t>As an industry we have work to </a:t>
            </a:r>
            <a:r>
              <a:rPr lang="en-US" sz="2800" b="1" dirty="0" smtClean="0">
                <a:solidFill>
                  <a:srgbClr val="FFFF00"/>
                </a:solidFill>
                <a:latin typeface="Tahoma" pitchFamily="34" charset="0"/>
                <a:cs typeface="Tahoma" pitchFamily="34" charset="0"/>
              </a:rPr>
              <a:t>do</a:t>
            </a:r>
            <a:endParaRPr lang="en-US" sz="2800" b="1" dirty="0">
              <a:solidFill>
                <a:srgbClr val="FFFF00"/>
              </a:solidFill>
              <a:latin typeface="Tahoma" pitchFamily="34" charset="0"/>
              <a:cs typeface="Tahoma" pitchFamily="34" charset="0"/>
            </a:endParaRPr>
          </a:p>
          <a:p>
            <a:r>
              <a:rPr lang="en-US" sz="2800" dirty="0">
                <a:solidFill>
                  <a:srgbClr val="FFFFFF"/>
                </a:solidFill>
                <a:latin typeface="Tahoma" pitchFamily="34" charset="0"/>
                <a:cs typeface="Tahoma" pitchFamily="34" charset="0"/>
              </a:rPr>
              <a:t>Working hard but…is there room for improvement? Different and better way?</a:t>
            </a:r>
            <a:endParaRPr lang="en-US" sz="2800" dirty="0">
              <a:solidFill>
                <a:srgbClr val="545472"/>
              </a:solidFill>
              <a:latin typeface="Tahoma" pitchFamily="34" charset="0"/>
              <a:cs typeface="Tahoma" pitchFamily="34" charset="0"/>
            </a:endParaRPr>
          </a:p>
        </p:txBody>
      </p:sp>
      <p:pic>
        <p:nvPicPr>
          <p:cNvPr id="11268" name="Picture 5" descr="C:\Users\Suzanne\AppData\Local\Microsoft\Windows\Temporary Internet Files\Content.IE5\1XXMDPF2\MC900433161[1].jpg"/>
          <p:cNvPicPr>
            <a:picLocks noChangeAspect="1" noChangeArrowheads="1"/>
          </p:cNvPicPr>
          <p:nvPr/>
        </p:nvPicPr>
        <p:blipFill>
          <a:blip r:embed="rId2" cstate="print"/>
          <a:srcRect/>
          <a:stretch>
            <a:fillRect/>
          </a:stretch>
        </p:blipFill>
        <p:spPr bwMode="auto">
          <a:xfrm>
            <a:off x="6804025" y="620713"/>
            <a:ext cx="647700" cy="64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685800" y="0"/>
            <a:ext cx="7772400" cy="1052513"/>
          </a:xfrm>
        </p:spPr>
        <p:txBody>
          <a:bodyPr/>
          <a:lstStyle/>
          <a:p>
            <a:pPr eaLnBrk="1" hangingPunct="1"/>
            <a:r>
              <a:rPr lang="en-US" b="1" smtClean="0">
                <a:solidFill>
                  <a:schemeClr val="bg1"/>
                </a:solidFill>
                <a:cs typeface="Times New Roman" pitchFamily="18" charset="0"/>
              </a:rPr>
              <a:t>Top 5</a:t>
            </a:r>
            <a:r>
              <a:rPr lang="en-US" smtClean="0">
                <a:solidFill>
                  <a:schemeClr val="bg1"/>
                </a:solidFill>
                <a:cs typeface="Times New Roman" pitchFamily="18" charset="0"/>
              </a:rPr>
              <a:t> Challenges for LTC </a:t>
            </a:r>
            <a:endParaRPr lang="en-US" smtClean="0">
              <a:solidFill>
                <a:schemeClr val="bg1"/>
              </a:solidFill>
            </a:endParaRPr>
          </a:p>
        </p:txBody>
      </p:sp>
      <p:sp>
        <p:nvSpPr>
          <p:cNvPr id="10245" name="Rectangle 5"/>
          <p:cNvSpPr>
            <a:spLocks noGrp="1" noChangeArrowheads="1"/>
          </p:cNvSpPr>
          <p:nvPr>
            <p:ph idx="1"/>
          </p:nvPr>
        </p:nvSpPr>
        <p:spPr>
          <a:xfrm>
            <a:off x="0" y="1916113"/>
            <a:ext cx="8458200" cy="4713287"/>
          </a:xfrm>
        </p:spPr>
        <p:txBody>
          <a:bodyPr/>
          <a:lstStyle/>
          <a:p>
            <a:pPr marL="609600" indent="-609600" eaLnBrk="1" hangingPunct="1">
              <a:lnSpc>
                <a:spcPct val="150000"/>
              </a:lnSpc>
              <a:buFont typeface="Wingdings" pitchFamily="2" charset="2"/>
              <a:buAutoNum type="arabicPeriod"/>
            </a:pPr>
            <a:r>
              <a:rPr lang="en-US" smtClean="0">
                <a:solidFill>
                  <a:srgbClr val="FFFFFF"/>
                </a:solidFill>
              </a:rPr>
              <a:t>Cold food</a:t>
            </a:r>
          </a:p>
          <a:p>
            <a:pPr marL="609600" indent="-609600" eaLnBrk="1" hangingPunct="1">
              <a:lnSpc>
                <a:spcPct val="150000"/>
              </a:lnSpc>
              <a:buFont typeface="Wingdings" pitchFamily="2" charset="2"/>
              <a:buAutoNum type="arabicPeriod"/>
            </a:pPr>
            <a:r>
              <a:rPr lang="en-US" smtClean="0">
                <a:solidFill>
                  <a:srgbClr val="FFFFFF"/>
                </a:solidFill>
              </a:rPr>
              <a:t>High food wastage = </a:t>
            </a:r>
            <a:r>
              <a:rPr lang="en-US" smtClean="0">
                <a:solidFill>
                  <a:srgbClr val="FF0000"/>
                </a:solidFill>
              </a:rPr>
              <a:t>$$</a:t>
            </a:r>
          </a:p>
          <a:p>
            <a:pPr marL="609600" indent="-609600" eaLnBrk="1" hangingPunct="1">
              <a:lnSpc>
                <a:spcPct val="150000"/>
              </a:lnSpc>
              <a:buFont typeface="Wingdings" pitchFamily="2" charset="2"/>
              <a:buAutoNum type="arabicPeriod"/>
            </a:pPr>
            <a:r>
              <a:rPr lang="en-US" smtClean="0">
                <a:solidFill>
                  <a:srgbClr val="FFFFFF"/>
                </a:solidFill>
              </a:rPr>
              <a:t>Lack of choice </a:t>
            </a:r>
          </a:p>
          <a:p>
            <a:pPr marL="609600" indent="-609600" eaLnBrk="1" hangingPunct="1">
              <a:lnSpc>
                <a:spcPct val="150000"/>
              </a:lnSpc>
              <a:buFont typeface="Wingdings" pitchFamily="2" charset="2"/>
              <a:buAutoNum type="arabicPeriod"/>
            </a:pPr>
            <a:r>
              <a:rPr lang="en-US" smtClean="0">
                <a:solidFill>
                  <a:srgbClr val="FFFFFF"/>
                </a:solidFill>
              </a:rPr>
              <a:t>Poor “customer service” to residents</a:t>
            </a:r>
          </a:p>
          <a:p>
            <a:pPr marL="609600" indent="-609600" eaLnBrk="1" hangingPunct="1">
              <a:lnSpc>
                <a:spcPct val="150000"/>
              </a:lnSpc>
              <a:buFont typeface="Wingdings" pitchFamily="2" charset="2"/>
              <a:buAutoNum type="arabicPeriod"/>
            </a:pPr>
            <a:r>
              <a:rPr lang="en-US" smtClean="0">
                <a:solidFill>
                  <a:srgbClr val="FFFFFF"/>
                </a:solidFill>
              </a:rPr>
              <a:t>Updating the “likes/dislike” lists</a:t>
            </a:r>
          </a:p>
          <a:p>
            <a:pPr marL="609600" indent="-609600" eaLnBrk="1" hangingPunct="1">
              <a:lnSpc>
                <a:spcPct val="150000"/>
              </a:lnSpc>
              <a:buFont typeface="Wingdings" pitchFamily="2" charset="2"/>
              <a:buAutoNum type="arabicPeriod"/>
            </a:pPr>
            <a:endParaRPr lang="en-US" smtClean="0">
              <a:solidFill>
                <a:srgbClr val="FFFFFF"/>
              </a:solidFill>
            </a:endParaRPr>
          </a:p>
          <a:p>
            <a:pPr marL="609600" indent="-609600" eaLnBrk="1" hangingPunct="1">
              <a:lnSpc>
                <a:spcPct val="150000"/>
              </a:lnSpc>
              <a:buFont typeface="Wingdings" pitchFamily="2" charset="2"/>
              <a:buChar char="•"/>
            </a:pPr>
            <a:endParaRPr lang="en-US" smtClean="0">
              <a:solidFill>
                <a:srgbClr val="FFFF00"/>
              </a:solidFill>
            </a:endParaRPr>
          </a:p>
        </p:txBody>
      </p:sp>
      <p:pic>
        <p:nvPicPr>
          <p:cNvPr id="12292" name="Picture 7" descr="C:\Users\Suzanne\AppData\Local\Microsoft\Windows\Temporary Internet Files\Content.IE5\R2ZSDPOI\MC900149862[1].wmf"/>
          <p:cNvPicPr>
            <a:picLocks noChangeAspect="1" noChangeArrowheads="1"/>
          </p:cNvPicPr>
          <p:nvPr/>
        </p:nvPicPr>
        <p:blipFill>
          <a:blip r:embed="rId2" cstate="print"/>
          <a:srcRect/>
          <a:stretch>
            <a:fillRect/>
          </a:stretch>
        </p:blipFill>
        <p:spPr bwMode="auto">
          <a:xfrm>
            <a:off x="2987675" y="1916113"/>
            <a:ext cx="479425" cy="985837"/>
          </a:xfrm>
          <a:prstGeom prst="rect">
            <a:avLst/>
          </a:prstGeom>
          <a:noFill/>
          <a:ln w="9525">
            <a:noFill/>
            <a:miter lim="800000"/>
            <a:headEnd/>
            <a:tailEnd/>
          </a:ln>
        </p:spPr>
      </p:pic>
      <p:pic>
        <p:nvPicPr>
          <p:cNvPr id="12293" name="Picture 9" descr="C:\Users\Suzanne\AppData\Local\Microsoft\Windows\Temporary Internet Files\Content.IE5\YF16Y98D\MP900437334[1].jpg"/>
          <p:cNvPicPr>
            <a:picLocks noChangeAspect="1" noChangeArrowheads="1"/>
          </p:cNvPicPr>
          <p:nvPr/>
        </p:nvPicPr>
        <p:blipFill>
          <a:blip r:embed="rId3" cstate="print"/>
          <a:srcRect/>
          <a:stretch>
            <a:fillRect/>
          </a:stretch>
        </p:blipFill>
        <p:spPr bwMode="auto">
          <a:xfrm>
            <a:off x="6875463" y="1844675"/>
            <a:ext cx="1874837" cy="1871663"/>
          </a:xfrm>
          <a:prstGeom prst="rect">
            <a:avLst/>
          </a:prstGeom>
          <a:noFill/>
          <a:ln w="9525">
            <a:noFill/>
            <a:miter lim="800000"/>
            <a:headEnd/>
            <a:tailEnd/>
          </a:ln>
        </p:spPr>
      </p:pic>
      <p:pic>
        <p:nvPicPr>
          <p:cNvPr id="12294" name="Picture 13" descr="C:\Users\Suzanne\AppData\Local\Microsoft\Windows\Temporary Internet Files\Content.IE5\YF16Y98D\MC900330862[1].wmf"/>
          <p:cNvPicPr>
            <a:picLocks noChangeAspect="1" noChangeArrowheads="1"/>
          </p:cNvPicPr>
          <p:nvPr/>
        </p:nvPicPr>
        <p:blipFill>
          <a:blip r:embed="rId4" cstate="print"/>
          <a:srcRect/>
          <a:stretch>
            <a:fillRect/>
          </a:stretch>
        </p:blipFill>
        <p:spPr bwMode="auto">
          <a:xfrm>
            <a:off x="6948488" y="5240338"/>
            <a:ext cx="1812925" cy="1617662"/>
          </a:xfrm>
          <a:prstGeom prst="rect">
            <a:avLst/>
          </a:prstGeom>
          <a:noFill/>
          <a:ln w="9525">
            <a:noFill/>
            <a:miter lim="800000"/>
            <a:headEnd/>
            <a:tailEnd/>
          </a:ln>
        </p:spPr>
      </p:pic>
      <p:pic>
        <p:nvPicPr>
          <p:cNvPr id="12295" name="Picture 3" descr="C:\Users\Suzanne\AppData\Local\Microsoft\Windows\INetCache\IE\RBHYDYYN\frustration[1].jpg"/>
          <p:cNvPicPr>
            <a:picLocks noChangeAspect="1" noChangeArrowheads="1"/>
          </p:cNvPicPr>
          <p:nvPr/>
        </p:nvPicPr>
        <p:blipFill>
          <a:blip r:embed="rId5" cstate="print"/>
          <a:srcRect/>
          <a:stretch>
            <a:fillRect/>
          </a:stretch>
        </p:blipFill>
        <p:spPr bwMode="auto">
          <a:xfrm>
            <a:off x="0" y="0"/>
            <a:ext cx="1352550" cy="1844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dissolve">
                                      <p:cBhvr>
                                        <p:cTn id="7" dur="2000"/>
                                        <p:tgtEl>
                                          <p:spTgt spid="1024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245">
                                            <p:txEl>
                                              <p:pRg st="1" end="1"/>
                                            </p:txEl>
                                          </p:spTgt>
                                        </p:tgtEl>
                                        <p:attrNameLst>
                                          <p:attrName>style.visibility</p:attrName>
                                        </p:attrNameLst>
                                      </p:cBhvr>
                                      <p:to>
                                        <p:strVal val="visible"/>
                                      </p:to>
                                    </p:set>
                                    <p:animEffect transition="in" filter="dissolve">
                                      <p:cBhvr>
                                        <p:cTn id="10" dur="2000"/>
                                        <p:tgtEl>
                                          <p:spTgt spid="1024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245">
                                            <p:txEl>
                                              <p:pRg st="2" end="2"/>
                                            </p:txEl>
                                          </p:spTgt>
                                        </p:tgtEl>
                                        <p:attrNameLst>
                                          <p:attrName>style.visibility</p:attrName>
                                        </p:attrNameLst>
                                      </p:cBhvr>
                                      <p:to>
                                        <p:strVal val="visible"/>
                                      </p:to>
                                    </p:set>
                                    <p:animEffect transition="in" filter="dissolve">
                                      <p:cBhvr>
                                        <p:cTn id="13" dur="2000"/>
                                        <p:tgtEl>
                                          <p:spTgt spid="1024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245">
                                            <p:txEl>
                                              <p:pRg st="3" end="3"/>
                                            </p:txEl>
                                          </p:spTgt>
                                        </p:tgtEl>
                                        <p:attrNameLst>
                                          <p:attrName>style.visibility</p:attrName>
                                        </p:attrNameLst>
                                      </p:cBhvr>
                                      <p:to>
                                        <p:strVal val="visible"/>
                                      </p:to>
                                    </p:set>
                                    <p:animEffect transition="in" filter="dissolve">
                                      <p:cBhvr>
                                        <p:cTn id="16" dur="2000"/>
                                        <p:tgtEl>
                                          <p:spTgt spid="1024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245">
                                            <p:txEl>
                                              <p:pRg st="4" end="4"/>
                                            </p:txEl>
                                          </p:spTgt>
                                        </p:tgtEl>
                                        <p:attrNameLst>
                                          <p:attrName>style.visibility</p:attrName>
                                        </p:attrNameLst>
                                      </p:cBhvr>
                                      <p:to>
                                        <p:strVal val="visible"/>
                                      </p:to>
                                    </p:set>
                                    <p:animEffect transition="in" filter="dissolve">
                                      <p:cBhvr>
                                        <p:cTn id="19" dur="2000"/>
                                        <p:tgtEl>
                                          <p:spTgt spid="1024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a:xfrm>
            <a:off x="142875" y="500063"/>
            <a:ext cx="6072188" cy="1785937"/>
          </a:xfrm>
        </p:spPr>
        <p:txBody>
          <a:bodyPr/>
          <a:lstStyle/>
          <a:p>
            <a:pPr eaLnBrk="1" hangingPunct="1"/>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a:r>
            <a:br>
              <a:rPr lang="en-US" smtClean="0">
                <a:solidFill>
                  <a:srgbClr val="FFFFFF"/>
                </a:solidFill>
                <a:cs typeface="Times New Roman" pitchFamily="18" charset="0"/>
              </a:rPr>
            </a:br>
            <a:r>
              <a:rPr lang="en-US" smtClean="0">
                <a:solidFill>
                  <a:srgbClr val="FFFFFF"/>
                </a:solidFill>
                <a:cs typeface="Times New Roman" pitchFamily="18" charset="0"/>
              </a:rPr>
              <a:t> The </a:t>
            </a:r>
            <a:br>
              <a:rPr lang="en-US" smtClean="0">
                <a:solidFill>
                  <a:srgbClr val="FFFFFF"/>
                </a:solidFill>
                <a:cs typeface="Times New Roman" pitchFamily="18" charset="0"/>
              </a:rPr>
            </a:br>
            <a:r>
              <a:rPr lang="en-US" smtClean="0">
                <a:solidFill>
                  <a:srgbClr val="FFFFFF"/>
                </a:solidFill>
                <a:cs typeface="Times New Roman" pitchFamily="18" charset="0"/>
              </a:rPr>
              <a:t>“Dining Experience”</a:t>
            </a:r>
            <a:br>
              <a:rPr lang="en-US" smtClean="0">
                <a:solidFill>
                  <a:srgbClr val="FFFFFF"/>
                </a:solidFill>
                <a:cs typeface="Times New Roman" pitchFamily="18" charset="0"/>
              </a:rPr>
            </a:br>
            <a:endParaRPr lang="en-US" smtClean="0">
              <a:solidFill>
                <a:srgbClr val="FFFFFF"/>
              </a:solidFill>
              <a:cs typeface="Times New Roman" pitchFamily="18" charset="0"/>
            </a:endParaRPr>
          </a:p>
        </p:txBody>
      </p:sp>
      <p:sp>
        <p:nvSpPr>
          <p:cNvPr id="9221" name="Rectangle 5"/>
          <p:cNvSpPr>
            <a:spLocks noGrp="1" noChangeArrowheads="1"/>
          </p:cNvSpPr>
          <p:nvPr>
            <p:ph idx="1"/>
          </p:nvPr>
        </p:nvSpPr>
        <p:spPr>
          <a:xfrm>
            <a:off x="642938" y="2500313"/>
            <a:ext cx="5176837" cy="4357687"/>
          </a:xfrm>
        </p:spPr>
        <p:txBody>
          <a:bodyPr/>
          <a:lstStyle/>
          <a:p>
            <a:pPr algn="ctr" eaLnBrk="1" hangingPunct="1">
              <a:buFontTx/>
              <a:buNone/>
            </a:pPr>
            <a:r>
              <a:rPr lang="en-US" sz="4400" smtClean="0">
                <a:solidFill>
                  <a:srgbClr val="FFFF00"/>
                </a:solidFill>
                <a:cs typeface="Times New Roman" pitchFamily="18" charset="0"/>
              </a:rPr>
              <a:t>When asked…</a:t>
            </a:r>
          </a:p>
          <a:p>
            <a:pPr algn="ctr" eaLnBrk="1" hangingPunct="1">
              <a:buFontTx/>
              <a:buNone/>
            </a:pPr>
            <a:endParaRPr lang="en-US" sz="4400" smtClean="0">
              <a:solidFill>
                <a:srgbClr val="FFFF00"/>
              </a:solidFill>
              <a:cs typeface="Times New Roman" pitchFamily="18" charset="0"/>
            </a:endParaRPr>
          </a:p>
          <a:p>
            <a:pPr algn="ctr" eaLnBrk="1" hangingPunct="1">
              <a:buFontTx/>
              <a:buNone/>
            </a:pPr>
            <a:r>
              <a:rPr lang="en-US" sz="4400" smtClean="0">
                <a:solidFill>
                  <a:srgbClr val="FFFF00"/>
                </a:solidFill>
                <a:cs typeface="Times New Roman" pitchFamily="18" charset="0"/>
              </a:rPr>
              <a:t>what is important to residents?</a:t>
            </a:r>
          </a:p>
          <a:p>
            <a:pPr algn="ctr" eaLnBrk="1" hangingPunct="1">
              <a:buFontTx/>
              <a:buNone/>
            </a:pPr>
            <a:endParaRPr lang="en-US" sz="4400" smtClean="0">
              <a:solidFill>
                <a:srgbClr val="FFFF00"/>
              </a:solidFill>
              <a:cs typeface="Times New Roman" pitchFamily="18" charset="0"/>
            </a:endParaRPr>
          </a:p>
          <a:p>
            <a:pPr algn="ctr" eaLnBrk="1" hangingPunct="1">
              <a:buFontTx/>
              <a:buNone/>
            </a:pPr>
            <a:endParaRPr lang="en-US" sz="4400" smtClean="0">
              <a:solidFill>
                <a:srgbClr val="FFFF00"/>
              </a:solidFill>
              <a:cs typeface="Times New Roman" pitchFamily="18" charset="0"/>
            </a:endParaRPr>
          </a:p>
        </p:txBody>
      </p:sp>
      <p:sp>
        <p:nvSpPr>
          <p:cNvPr id="13316" name="Text Box 6"/>
          <p:cNvSpPr txBox="1">
            <a:spLocks noChangeArrowheads="1"/>
          </p:cNvSpPr>
          <p:nvPr/>
        </p:nvSpPr>
        <p:spPr bwMode="auto">
          <a:xfrm>
            <a:off x="4251325" y="5365750"/>
            <a:ext cx="292100" cy="457200"/>
          </a:xfrm>
          <a:prstGeom prst="rect">
            <a:avLst/>
          </a:prstGeom>
          <a:noFill/>
          <a:ln w="9525">
            <a:noFill/>
            <a:miter lim="800000"/>
            <a:headEnd/>
            <a:tailEnd/>
          </a:ln>
        </p:spPr>
        <p:txBody>
          <a:bodyPr wrap="none">
            <a:spAutoFit/>
          </a:bodyPr>
          <a:lstStyle/>
          <a:p>
            <a:pPr algn="l"/>
            <a:r>
              <a:rPr lang="en-US" sz="2400">
                <a:solidFill>
                  <a:srgbClr val="333333"/>
                </a:solidFill>
                <a:latin typeface="Verdana" pitchFamily="34" charset="0"/>
              </a:rPr>
              <a:t> </a:t>
            </a:r>
          </a:p>
        </p:txBody>
      </p:sp>
      <p:pic>
        <p:nvPicPr>
          <p:cNvPr id="13317" name="Picture 6" descr="C:\Documents and Settings\SuzanneQ\My Documents\Suzannes Files\SuzyQMenuConcepts\Hot Food Cart\Website photos july 2006\Flo.jpg"/>
          <p:cNvPicPr>
            <a:picLocks noChangeAspect="1" noChangeArrowheads="1"/>
          </p:cNvPicPr>
          <p:nvPr/>
        </p:nvPicPr>
        <p:blipFill>
          <a:blip r:embed="rId3" cstate="print"/>
          <a:srcRect/>
          <a:stretch>
            <a:fillRect/>
          </a:stretch>
        </p:blipFill>
        <p:spPr bwMode="auto">
          <a:xfrm>
            <a:off x="5786438" y="428625"/>
            <a:ext cx="3201987" cy="55768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par>
                          <p:cTn id="8" fill="hold">
                            <p:stCondLst>
                              <p:cond delay="1500"/>
                            </p:stCondLst>
                            <p:childTnLst>
                              <p:par>
                                <p:cTn id="9" presetID="9" presetClass="entr" presetSubtype="0" fill="hold" grpId="0" nodeType="afterEffect">
                                  <p:stCondLst>
                                    <p:cond delay="3000"/>
                                  </p:stCondLst>
                                  <p:childTnLst>
                                    <p:set>
                                      <p:cBhvr>
                                        <p:cTn id="10" dur="1" fill="hold">
                                          <p:stCondLst>
                                            <p:cond delay="0"/>
                                          </p:stCondLst>
                                        </p:cTn>
                                        <p:tgtEl>
                                          <p:spTgt spid="9221"/>
                                        </p:tgtEl>
                                        <p:attrNameLst>
                                          <p:attrName>style.visibility</p:attrName>
                                        </p:attrNameLst>
                                      </p:cBhvr>
                                      <p:to>
                                        <p:strVal val="visible"/>
                                      </p:to>
                                    </p:set>
                                    <p:animEffect transition="in" filter="dissolve">
                                      <p:cBhvr>
                                        <p:cTn id="11"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P spid="922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85750" y="0"/>
            <a:ext cx="6143625" cy="928688"/>
          </a:xfrm>
        </p:spPr>
        <p:txBody>
          <a:bodyPr/>
          <a:lstStyle/>
          <a:p>
            <a:pPr algn="l" eaLnBrk="1" hangingPunct="1"/>
            <a:r>
              <a:rPr lang="en-US" u="sng" smtClean="0">
                <a:solidFill>
                  <a:schemeClr val="bg1"/>
                </a:solidFill>
              </a:rPr>
              <a:t>Resident’s Top 5 Needs   </a:t>
            </a:r>
          </a:p>
        </p:txBody>
      </p:sp>
      <p:sp>
        <p:nvSpPr>
          <p:cNvPr id="51203" name="Rectangle 3"/>
          <p:cNvSpPr>
            <a:spLocks noGrp="1" noChangeArrowheads="1"/>
          </p:cNvSpPr>
          <p:nvPr>
            <p:ph idx="1"/>
          </p:nvPr>
        </p:nvSpPr>
        <p:spPr>
          <a:xfrm>
            <a:off x="0" y="1143000"/>
            <a:ext cx="9001125" cy="5715000"/>
          </a:xfrm>
        </p:spPr>
        <p:txBody>
          <a:bodyPr/>
          <a:lstStyle/>
          <a:p>
            <a:pPr marL="514350" indent="-514350" eaLnBrk="1" hangingPunct="1">
              <a:lnSpc>
                <a:spcPct val="155000"/>
              </a:lnSpc>
              <a:buFont typeface="Tahoma" pitchFamily="34" charset="0"/>
              <a:buAutoNum type="arabicPeriod"/>
            </a:pPr>
            <a:r>
              <a:rPr lang="en-US" smtClean="0">
                <a:solidFill>
                  <a:schemeClr val="bg1"/>
                </a:solidFill>
              </a:rPr>
              <a:t>Choice!</a:t>
            </a:r>
          </a:p>
          <a:p>
            <a:pPr marL="514350" indent="-514350" eaLnBrk="1" hangingPunct="1">
              <a:lnSpc>
                <a:spcPct val="155000"/>
              </a:lnSpc>
              <a:buFont typeface="Tahoma" pitchFamily="34" charset="0"/>
              <a:buAutoNum type="arabicPeriod"/>
            </a:pPr>
            <a:r>
              <a:rPr lang="en-US" smtClean="0">
                <a:solidFill>
                  <a:schemeClr val="bg1"/>
                </a:solidFill>
              </a:rPr>
              <a:t>Proper temperature &amp; size  </a:t>
            </a:r>
          </a:p>
          <a:p>
            <a:pPr marL="514350" indent="-514350" eaLnBrk="1" hangingPunct="1">
              <a:lnSpc>
                <a:spcPct val="155000"/>
              </a:lnSpc>
              <a:buFont typeface="Tahoma" pitchFamily="34" charset="0"/>
              <a:buAutoNum type="arabicPeriod"/>
            </a:pPr>
            <a:r>
              <a:rPr lang="en-US" smtClean="0">
                <a:solidFill>
                  <a:schemeClr val="bg1"/>
                </a:solidFill>
              </a:rPr>
              <a:t>Show me dignity and respect by communicating with me</a:t>
            </a:r>
          </a:p>
          <a:p>
            <a:pPr marL="514350" indent="-514350" eaLnBrk="1" hangingPunct="1">
              <a:lnSpc>
                <a:spcPct val="155000"/>
              </a:lnSpc>
              <a:buFont typeface="Tahoma" pitchFamily="34" charset="0"/>
              <a:buAutoNum type="arabicPeriod"/>
            </a:pPr>
            <a:r>
              <a:rPr lang="en-US" smtClean="0">
                <a:solidFill>
                  <a:schemeClr val="bg1"/>
                </a:solidFill>
              </a:rPr>
              <a:t>Talk to me even if you think I am “confused”</a:t>
            </a:r>
          </a:p>
          <a:p>
            <a:pPr marL="514350" indent="-514350" eaLnBrk="1" hangingPunct="1">
              <a:lnSpc>
                <a:spcPct val="155000"/>
              </a:lnSpc>
              <a:buFont typeface="Tahoma" pitchFamily="34" charset="0"/>
              <a:buAutoNum type="arabicPeriod"/>
            </a:pPr>
            <a:r>
              <a:rPr lang="en-US" smtClean="0">
                <a:solidFill>
                  <a:schemeClr val="bg1"/>
                </a:solidFill>
              </a:rPr>
              <a:t>Listen and consider feedback</a:t>
            </a:r>
            <a:endParaRPr lang="en-US" smtClean="0">
              <a:solidFill>
                <a:srgbClr val="FFFF00"/>
              </a:solidFill>
            </a:endParaRPr>
          </a:p>
        </p:txBody>
      </p:sp>
      <p:pic>
        <p:nvPicPr>
          <p:cNvPr id="14340" name="Picture 5"/>
          <p:cNvPicPr>
            <a:picLocks noChangeAspect="1" noChangeArrowheads="1"/>
          </p:cNvPicPr>
          <p:nvPr/>
        </p:nvPicPr>
        <p:blipFill>
          <a:blip r:embed="rId2" cstate="print"/>
          <a:srcRect/>
          <a:stretch>
            <a:fillRect/>
          </a:stretch>
        </p:blipFill>
        <p:spPr bwMode="auto">
          <a:xfrm>
            <a:off x="6657975" y="0"/>
            <a:ext cx="2486025" cy="428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animEffect transition="in" filter="dissolve">
                                      <p:cBhvr>
                                        <p:cTn id="11" dur="500"/>
                                        <p:tgtEl>
                                          <p:spTgt spid="51203">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animEffect transition="in" filter="dissolve">
                                      <p:cBhvr>
                                        <p:cTn id="15" dur="500"/>
                                        <p:tgtEl>
                                          <p:spTgt spid="51203">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51203">
                                            <p:txEl>
                                              <p:pRg st="3" end="3"/>
                                            </p:txEl>
                                          </p:spTgt>
                                        </p:tgtEl>
                                        <p:attrNameLst>
                                          <p:attrName>style.visibility</p:attrName>
                                        </p:attrNameLst>
                                      </p:cBhvr>
                                      <p:to>
                                        <p:strVal val="visible"/>
                                      </p:to>
                                    </p:set>
                                    <p:animEffect transition="in" filter="dissolve">
                                      <p:cBhvr>
                                        <p:cTn id="19" dur="500"/>
                                        <p:tgtEl>
                                          <p:spTgt spid="51203">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51203">
                                            <p:txEl>
                                              <p:pRg st="4" end="4"/>
                                            </p:txEl>
                                          </p:spTgt>
                                        </p:tgtEl>
                                        <p:attrNameLst>
                                          <p:attrName>style.visibility</p:attrName>
                                        </p:attrNameLst>
                                      </p:cBhvr>
                                      <p:to>
                                        <p:strVal val="visible"/>
                                      </p:to>
                                    </p:set>
                                    <p:animEffect transition="in" filter="dissolve">
                                      <p:cBhvr>
                                        <p:cTn id="23" dur="500"/>
                                        <p:tgtEl>
                                          <p:spTgt spid="51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0" y="0"/>
            <a:ext cx="9144000" cy="6858000"/>
          </a:xfrm>
        </p:spPr>
        <p:txBody>
          <a:bodyPr/>
          <a:lstStyle/>
          <a:p>
            <a:pPr eaLnBrk="1" hangingPunct="1">
              <a:lnSpc>
                <a:spcPct val="170000"/>
              </a:lnSpc>
            </a:pP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chemeClr val="bg1"/>
                </a:solidFill>
                <a:ea typeface="SimSun" pitchFamily="2" charset="-122"/>
              </a:rPr>
              <a:t/>
            </a:r>
            <a:br>
              <a:rPr lang="en-US" sz="2800" i="1" smtClean="0">
                <a:solidFill>
                  <a:schemeClr val="bg1"/>
                </a:solidFill>
                <a:ea typeface="SimSun" pitchFamily="2" charset="-122"/>
              </a:rPr>
            </a:br>
            <a:r>
              <a:rPr lang="en-US" sz="2800" i="1" smtClean="0">
                <a:solidFill>
                  <a:srgbClr val="000000"/>
                </a:solidFill>
                <a:ea typeface="SimSun" pitchFamily="2" charset="-122"/>
              </a:rPr>
              <a:t>“ </a:t>
            </a:r>
            <a:r>
              <a:rPr lang="en-US" sz="2800" b="1" smtClean="0">
                <a:solidFill>
                  <a:srgbClr val="000000"/>
                </a:solidFill>
                <a:ea typeface="SimSun" pitchFamily="2" charset="-122"/>
              </a:rPr>
              <a:t>How” </a:t>
            </a:r>
            <a:r>
              <a:rPr lang="en-US" sz="2800" smtClean="0">
                <a:solidFill>
                  <a:schemeClr val="bg1"/>
                </a:solidFill>
                <a:ea typeface="SimSun" pitchFamily="2" charset="-122"/>
              </a:rPr>
              <a:t>we provide great service</a:t>
            </a:r>
            <a:br>
              <a:rPr lang="en-US" sz="2800" smtClean="0">
                <a:solidFill>
                  <a:schemeClr val="bg1"/>
                </a:solidFill>
                <a:ea typeface="SimSun" pitchFamily="2" charset="-122"/>
              </a:rPr>
            </a:br>
            <a:r>
              <a:rPr lang="en-US" sz="2800" smtClean="0">
                <a:solidFill>
                  <a:schemeClr val="bg1"/>
                </a:solidFill>
                <a:ea typeface="SimSun" pitchFamily="2" charset="-122"/>
              </a:rPr>
              <a:t>  in our LTC dining rooms is key</a:t>
            </a:r>
            <a:br>
              <a:rPr lang="en-US" sz="2800" smtClean="0">
                <a:solidFill>
                  <a:schemeClr val="bg1"/>
                </a:solidFill>
                <a:ea typeface="SimSun" pitchFamily="2" charset="-122"/>
              </a:rPr>
            </a:br>
            <a:r>
              <a:rPr lang="en-US" sz="2800" smtClean="0">
                <a:solidFill>
                  <a:schemeClr val="bg1"/>
                </a:solidFill>
                <a:ea typeface="SimSun" pitchFamily="2" charset="-122"/>
              </a:rPr>
              <a:t> for resident-focused care </a:t>
            </a:r>
            <a:r>
              <a:rPr lang="en-US" sz="2800" u="sng" smtClean="0">
                <a:solidFill>
                  <a:schemeClr val="bg1"/>
                </a:solidFill>
                <a:ea typeface="SimSun" pitchFamily="2" charset="-122"/>
              </a:rPr>
              <a:t>while saving money</a:t>
            </a:r>
            <a:r>
              <a:rPr lang="en-US" sz="2800" smtClean="0">
                <a:solidFill>
                  <a:schemeClr val="bg1"/>
                </a:solidFill>
                <a:ea typeface="SimSun" pitchFamily="2" charset="-122"/>
              </a:rPr>
              <a:t>!</a:t>
            </a:r>
            <a:br>
              <a:rPr lang="en-US" sz="2800" smtClean="0">
                <a:solidFill>
                  <a:schemeClr val="bg1"/>
                </a:solidFill>
                <a:ea typeface="SimSun" pitchFamily="2" charset="-122"/>
              </a:rPr>
            </a:br>
            <a:r>
              <a:rPr lang="en-US" sz="2800" smtClean="0">
                <a:solidFill>
                  <a:schemeClr val="bg1"/>
                </a:solidFill>
                <a:ea typeface="SimSun" pitchFamily="2" charset="-122"/>
              </a:rPr>
              <a:t/>
            </a:r>
            <a:br>
              <a:rPr lang="en-US" sz="2800" smtClean="0">
                <a:solidFill>
                  <a:schemeClr val="bg1"/>
                </a:solidFill>
                <a:ea typeface="SimSun" pitchFamily="2" charset="-122"/>
              </a:rPr>
            </a:br>
            <a:r>
              <a:rPr lang="en-US" sz="2800" smtClean="0">
                <a:solidFill>
                  <a:schemeClr val="bg1"/>
                </a:solidFill>
                <a:ea typeface="SimSun" pitchFamily="2" charset="-122"/>
              </a:rPr>
              <a:t>My experience </a:t>
            </a:r>
            <a:r>
              <a:rPr lang="en-US" sz="2800" smtClean="0">
                <a:solidFill>
                  <a:schemeClr val="bg1"/>
                </a:solidFill>
                <a:ea typeface="SimSun" pitchFamily="2" charset="-122"/>
                <a:sym typeface="Wingdings" pitchFamily="2" charset="2"/>
              </a:rPr>
              <a:t> </a:t>
            </a:r>
            <a:r>
              <a:rPr lang="en-US" sz="2800" smtClean="0">
                <a:solidFill>
                  <a:schemeClr val="bg1"/>
                </a:solidFill>
                <a:ea typeface="SimSun" pitchFamily="2" charset="-122"/>
              </a:rPr>
              <a:t>needs some examination &amp; vision!</a:t>
            </a:r>
            <a:br>
              <a:rPr lang="en-US" sz="2800" smtClean="0">
                <a:solidFill>
                  <a:schemeClr val="bg1"/>
                </a:solidFill>
                <a:ea typeface="SimSun" pitchFamily="2" charset="-122"/>
              </a:rPr>
            </a:br>
            <a:r>
              <a:rPr lang="en-US" sz="2800" smtClean="0">
                <a:solidFill>
                  <a:schemeClr val="bg1"/>
                </a:solidFill>
                <a:ea typeface="SimSun" pitchFamily="2" charset="-122"/>
              </a:rPr>
              <a:t/>
            </a:r>
            <a:br>
              <a:rPr lang="en-US" sz="2800" smtClean="0">
                <a:solidFill>
                  <a:schemeClr val="bg1"/>
                </a:solidFill>
                <a:ea typeface="SimSun" pitchFamily="2" charset="-122"/>
              </a:rPr>
            </a:br>
            <a:r>
              <a:rPr lang="en-US" sz="2800" smtClean="0">
                <a:solidFill>
                  <a:schemeClr val="bg1"/>
                </a:solidFill>
                <a:ea typeface="SimSun" pitchFamily="2" charset="-122"/>
              </a:rPr>
              <a:t>It’s a </a:t>
            </a:r>
            <a:r>
              <a:rPr lang="en-US" sz="2800" b="1" smtClean="0">
                <a:solidFill>
                  <a:srgbClr val="FF0000"/>
                </a:solidFill>
                <a:ea typeface="SimSun" pitchFamily="2" charset="-122"/>
              </a:rPr>
              <a:t>TEAM</a:t>
            </a:r>
            <a:r>
              <a:rPr lang="en-US" sz="2800" smtClean="0">
                <a:solidFill>
                  <a:schemeClr val="bg1"/>
                </a:solidFill>
                <a:ea typeface="SimSun" pitchFamily="2" charset="-122"/>
              </a:rPr>
              <a:t> effort with support </a:t>
            </a:r>
            <a:br>
              <a:rPr lang="en-US" sz="2800" smtClean="0">
                <a:solidFill>
                  <a:schemeClr val="bg1"/>
                </a:solidFill>
                <a:ea typeface="SimSun" pitchFamily="2" charset="-122"/>
              </a:rPr>
            </a:br>
            <a:r>
              <a:rPr lang="en-US" sz="2800" smtClean="0">
                <a:solidFill>
                  <a:schemeClr val="bg1"/>
                </a:solidFill>
                <a:ea typeface="SimSun" pitchFamily="2" charset="-122"/>
              </a:rPr>
              <a:t>from upper management</a:t>
            </a:r>
            <a:br>
              <a:rPr lang="en-US" sz="2800" smtClean="0">
                <a:solidFill>
                  <a:schemeClr val="bg1"/>
                </a:solidFill>
                <a:ea typeface="SimSun" pitchFamily="2" charset="-122"/>
              </a:rPr>
            </a:br>
            <a:endParaRPr lang="en-US" sz="2800" smtClean="0">
              <a:solidFill>
                <a:schemeClr val="bg1"/>
              </a:solidFill>
            </a:endParaRPr>
          </a:p>
        </p:txBody>
      </p:sp>
      <p:pic>
        <p:nvPicPr>
          <p:cNvPr id="15363" name="Picture 3" descr="C:\Documents and Settings\SuzanneQ\Local Settings\Temporary Internet Files\Content.IE5\UXEQI8IJ\MCBD08928_0000[1].wmf"/>
          <p:cNvPicPr>
            <a:picLocks noChangeAspect="1" noChangeArrowheads="1"/>
          </p:cNvPicPr>
          <p:nvPr/>
        </p:nvPicPr>
        <p:blipFill>
          <a:blip r:embed="rId2" cstate="print"/>
          <a:srcRect/>
          <a:stretch>
            <a:fillRect/>
          </a:stretch>
        </p:blipFill>
        <p:spPr bwMode="auto">
          <a:xfrm>
            <a:off x="0" y="0"/>
            <a:ext cx="1857375" cy="1993900"/>
          </a:xfrm>
          <a:prstGeom prst="rect">
            <a:avLst/>
          </a:prstGeom>
          <a:noFill/>
          <a:ln w="9525">
            <a:noFill/>
            <a:miter lim="800000"/>
            <a:headEnd/>
            <a:tailEnd/>
          </a:ln>
        </p:spPr>
      </p:pic>
      <p:pic>
        <p:nvPicPr>
          <p:cNvPr id="15364" name="Picture 9" descr="C:\Documents and Settings\SuzanneQ\Local Settings\Temporary Internet Files\Content.IE5\FTIRDSU0\MPj04388820000[1].jpg"/>
          <p:cNvPicPr>
            <a:picLocks noChangeAspect="1" noChangeArrowheads="1"/>
          </p:cNvPicPr>
          <p:nvPr/>
        </p:nvPicPr>
        <p:blipFill>
          <a:blip r:embed="rId3" cstate="print"/>
          <a:srcRect/>
          <a:stretch>
            <a:fillRect/>
          </a:stretch>
        </p:blipFill>
        <p:spPr bwMode="auto">
          <a:xfrm>
            <a:off x="7607300" y="4292600"/>
            <a:ext cx="1536700" cy="230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2"/>
          </p:nvPr>
        </p:nvSpPr>
        <p:spPr>
          <a:noFill/>
        </p:spPr>
        <p:txBody>
          <a:bodyPr/>
          <a:lstStyle/>
          <a:p>
            <a:fld id="{712F4E8A-FFEA-4226-88EA-F63D2D029D75}" type="slidenum">
              <a:rPr lang="en-US" smtClean="0">
                <a:solidFill>
                  <a:srgbClr val="545472"/>
                </a:solidFill>
              </a:rPr>
              <a:pPr/>
              <a:t>30</a:t>
            </a:fld>
            <a:endParaRPr lang="en-US" smtClean="0">
              <a:solidFill>
                <a:srgbClr val="545472"/>
              </a:solidFill>
            </a:endParaRPr>
          </a:p>
        </p:txBody>
      </p:sp>
      <p:sp>
        <p:nvSpPr>
          <p:cNvPr id="16387" name="TextBox 2"/>
          <p:cNvSpPr txBox="1">
            <a:spLocks noChangeArrowheads="1"/>
          </p:cNvSpPr>
          <p:nvPr/>
        </p:nvSpPr>
        <p:spPr bwMode="auto">
          <a:xfrm>
            <a:off x="684213" y="188913"/>
            <a:ext cx="7559675" cy="3908425"/>
          </a:xfrm>
          <a:prstGeom prst="rect">
            <a:avLst/>
          </a:prstGeom>
          <a:noFill/>
          <a:ln w="9525">
            <a:noFill/>
            <a:miter lim="800000"/>
            <a:headEnd/>
            <a:tailEnd/>
          </a:ln>
        </p:spPr>
        <p:txBody>
          <a:bodyPr>
            <a:spAutoFit/>
          </a:bodyPr>
          <a:lstStyle/>
          <a:p>
            <a:pPr marL="323850" lvl="1"/>
            <a:r>
              <a:rPr lang="en-CA" sz="4000">
                <a:solidFill>
                  <a:srgbClr val="FFFFFF"/>
                </a:solidFill>
                <a:latin typeface="Times New Roman" pitchFamily="18" charset="0"/>
              </a:rPr>
              <a:t>“</a:t>
            </a:r>
            <a:r>
              <a:rPr lang="en-CA" sz="4000" b="1">
                <a:solidFill>
                  <a:srgbClr val="FFFFFF"/>
                </a:solidFill>
                <a:latin typeface="Times New Roman" pitchFamily="18" charset="0"/>
              </a:rPr>
              <a:t>Common Practice</a:t>
            </a:r>
            <a:r>
              <a:rPr lang="en-CA" sz="4000">
                <a:solidFill>
                  <a:srgbClr val="FFFFFF"/>
                </a:solidFill>
                <a:latin typeface="Times New Roman" pitchFamily="18" charset="0"/>
              </a:rPr>
              <a:t>”</a:t>
            </a:r>
          </a:p>
          <a:p>
            <a:pPr marL="323850" lvl="1"/>
            <a:r>
              <a:rPr lang="en-CA" sz="4000">
                <a:solidFill>
                  <a:srgbClr val="FFFFFF"/>
                </a:solidFill>
                <a:latin typeface="Times New Roman" pitchFamily="18" charset="0"/>
              </a:rPr>
              <a:t>vs</a:t>
            </a:r>
          </a:p>
          <a:p>
            <a:pPr marL="323850" lvl="1"/>
            <a:r>
              <a:rPr lang="en-CA" sz="4000">
                <a:solidFill>
                  <a:srgbClr val="FFFFFF"/>
                </a:solidFill>
                <a:latin typeface="Times New Roman" pitchFamily="18" charset="0"/>
              </a:rPr>
              <a:t>“</a:t>
            </a:r>
            <a:r>
              <a:rPr lang="en-CA" sz="4000" b="1">
                <a:solidFill>
                  <a:srgbClr val="FFFFFF"/>
                </a:solidFill>
                <a:latin typeface="Times New Roman" pitchFamily="18" charset="0"/>
              </a:rPr>
              <a:t>Best Practice”</a:t>
            </a:r>
          </a:p>
          <a:p>
            <a:endParaRPr lang="en-CA" sz="4000">
              <a:solidFill>
                <a:srgbClr val="FFFFFF"/>
              </a:solidFill>
              <a:latin typeface="Times New Roman" pitchFamily="18" charset="0"/>
            </a:endParaRPr>
          </a:p>
          <a:p>
            <a:r>
              <a:rPr lang="en-CA" sz="4000">
                <a:solidFill>
                  <a:srgbClr val="FFFFFF"/>
                </a:solidFill>
                <a:latin typeface="Times New Roman" pitchFamily="18" charset="0"/>
              </a:rPr>
              <a:t>(what does the research say?)</a:t>
            </a:r>
          </a:p>
          <a:p>
            <a:pPr algn="l"/>
            <a:endParaRPr lang="en-CA" sz="2400">
              <a:solidFill>
                <a:srgbClr val="FFFFFF"/>
              </a:solidFill>
              <a:latin typeface="Times New Roman" pitchFamily="18" charset="0"/>
            </a:endParaRPr>
          </a:p>
          <a:p>
            <a:pPr algn="l"/>
            <a:endParaRPr lang="en-US" sz="2400">
              <a:solidFill>
                <a:srgbClr val="FFFFFF"/>
              </a:solidFill>
              <a:latin typeface="Times New Roman" pitchFamily="18" charset="0"/>
            </a:endParaRPr>
          </a:p>
        </p:txBody>
      </p:sp>
      <p:pic>
        <p:nvPicPr>
          <p:cNvPr id="16388" name="Picture 5" descr="C:\Users\Suzanne\AppData\Local\Microsoft\Windows\INetCache\IE\AW9W94KB\MP900427686[1].jpg"/>
          <p:cNvPicPr>
            <a:picLocks noChangeAspect="1" noChangeArrowheads="1"/>
          </p:cNvPicPr>
          <p:nvPr/>
        </p:nvPicPr>
        <p:blipFill>
          <a:blip r:embed="rId2" cstate="print"/>
          <a:srcRect/>
          <a:stretch>
            <a:fillRect/>
          </a:stretch>
        </p:blipFill>
        <p:spPr bwMode="auto">
          <a:xfrm>
            <a:off x="2339975" y="3789363"/>
            <a:ext cx="4494213" cy="2973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214313"/>
            <a:ext cx="9144000" cy="714375"/>
          </a:xfrm>
        </p:spPr>
        <p:txBody>
          <a:bodyPr/>
          <a:lstStyle/>
          <a:p>
            <a:r>
              <a:rPr lang="en-US" u="sng" smtClean="0">
                <a:solidFill>
                  <a:srgbClr val="FFFFFF"/>
                </a:solidFill>
              </a:rPr>
              <a:t>#1) Tray service System</a:t>
            </a:r>
          </a:p>
        </p:txBody>
      </p:sp>
      <p:sp>
        <p:nvSpPr>
          <p:cNvPr id="17411" name="Slide Number Placeholder 2"/>
          <p:cNvSpPr>
            <a:spLocks noGrp="1"/>
          </p:cNvSpPr>
          <p:nvPr>
            <p:ph type="sldNum" sz="quarter" idx="12"/>
          </p:nvPr>
        </p:nvSpPr>
        <p:spPr>
          <a:noFill/>
        </p:spPr>
        <p:txBody>
          <a:bodyPr/>
          <a:lstStyle/>
          <a:p>
            <a:fld id="{FF0BE12B-155D-40F7-ADDD-3FBCE2F430EC}" type="slidenum">
              <a:rPr lang="en-US" smtClean="0">
                <a:solidFill>
                  <a:srgbClr val="545472"/>
                </a:solidFill>
              </a:rPr>
              <a:pPr/>
              <a:t>31</a:t>
            </a:fld>
            <a:endParaRPr lang="en-US" smtClean="0">
              <a:solidFill>
                <a:srgbClr val="545472"/>
              </a:solidFill>
            </a:endParaRPr>
          </a:p>
        </p:txBody>
      </p:sp>
      <p:sp>
        <p:nvSpPr>
          <p:cNvPr id="17412" name="TextBox 3"/>
          <p:cNvSpPr txBox="1">
            <a:spLocks noChangeArrowheads="1"/>
          </p:cNvSpPr>
          <p:nvPr/>
        </p:nvSpPr>
        <p:spPr bwMode="auto">
          <a:xfrm>
            <a:off x="571500" y="1214438"/>
            <a:ext cx="7858125" cy="4708525"/>
          </a:xfrm>
          <a:prstGeom prst="rect">
            <a:avLst/>
          </a:prstGeom>
          <a:noFill/>
          <a:ln w="9525">
            <a:noFill/>
            <a:miter lim="800000"/>
            <a:headEnd/>
            <a:tailEnd/>
          </a:ln>
        </p:spPr>
        <p:txBody>
          <a:bodyPr>
            <a:spAutoFit/>
          </a:bodyPr>
          <a:lstStyle/>
          <a:p>
            <a:r>
              <a:rPr lang="en-US" sz="3600">
                <a:solidFill>
                  <a:srgbClr val="FFFFFF"/>
                </a:solidFill>
                <a:latin typeface="Tahoma" pitchFamily="34" charset="0"/>
                <a:cs typeface="Tahoma" pitchFamily="34" charset="0"/>
              </a:rPr>
              <a:t>150 bed Long Term Care facility</a:t>
            </a:r>
          </a:p>
          <a:p>
            <a:r>
              <a:rPr lang="en-US" sz="3600">
                <a:solidFill>
                  <a:srgbClr val="FFFFFF"/>
                </a:solidFill>
                <a:latin typeface="Tahoma" pitchFamily="34" charset="0"/>
                <a:cs typeface="Tahoma" pitchFamily="34" charset="0"/>
              </a:rPr>
              <a:t>3 separate dining rooms</a:t>
            </a:r>
          </a:p>
          <a:p>
            <a:endParaRPr lang="en-US" sz="3600" u="sng">
              <a:solidFill>
                <a:srgbClr val="FFFFFF"/>
              </a:solidFill>
              <a:latin typeface="Tahoma" pitchFamily="34" charset="0"/>
              <a:cs typeface="Tahoma" pitchFamily="34" charset="0"/>
            </a:endParaRPr>
          </a:p>
          <a:p>
            <a:r>
              <a:rPr lang="en-US" sz="3600" u="sng">
                <a:solidFill>
                  <a:srgbClr val="FFFFFF"/>
                </a:solidFill>
                <a:latin typeface="Tahoma" pitchFamily="34" charset="0"/>
                <a:cs typeface="Tahoma" pitchFamily="34" charset="0"/>
              </a:rPr>
              <a:t>Menu</a:t>
            </a:r>
          </a:p>
          <a:p>
            <a:r>
              <a:rPr lang="en-US" sz="3600">
                <a:solidFill>
                  <a:srgbClr val="FFFFFF"/>
                </a:solidFill>
                <a:latin typeface="Tahoma" pitchFamily="34" charset="0"/>
                <a:cs typeface="Tahoma" pitchFamily="34" charset="0"/>
              </a:rPr>
              <a:t>Split Pea Soup</a:t>
            </a:r>
          </a:p>
          <a:p>
            <a:r>
              <a:rPr lang="en-US" sz="3600">
                <a:solidFill>
                  <a:srgbClr val="FFFFFF"/>
                </a:solidFill>
                <a:latin typeface="Tahoma" pitchFamily="34" charset="0"/>
                <a:cs typeface="Tahoma" pitchFamily="34" charset="0"/>
              </a:rPr>
              <a:t>Ham and Cheese Sandwich</a:t>
            </a:r>
          </a:p>
          <a:p>
            <a:r>
              <a:rPr lang="en-US" sz="3600">
                <a:solidFill>
                  <a:srgbClr val="FFFFFF"/>
                </a:solidFill>
                <a:latin typeface="Tahoma" pitchFamily="34" charset="0"/>
                <a:cs typeface="Tahoma" pitchFamily="34" charset="0"/>
              </a:rPr>
              <a:t>Ice cream</a:t>
            </a:r>
          </a:p>
          <a:p>
            <a:endParaRPr lang="en-US" sz="2400">
              <a:solidFill>
                <a:srgbClr val="FFFFFF"/>
              </a:solidFill>
              <a:latin typeface="Times New Roman" pitchFamily="18" charset="0"/>
            </a:endParaRPr>
          </a:p>
          <a:p>
            <a:pPr algn="l"/>
            <a:endParaRPr lang="en-US" sz="2400">
              <a:solidFill>
                <a:srgbClr val="545472"/>
              </a:solidFill>
              <a:latin typeface="Times New Roman" pitchFamily="18" charset="0"/>
            </a:endParaRPr>
          </a:p>
        </p:txBody>
      </p:sp>
      <p:pic>
        <p:nvPicPr>
          <p:cNvPr id="17413" name="Picture 6"/>
          <p:cNvPicPr>
            <a:picLocks noChangeAspect="1" noChangeArrowheads="1"/>
          </p:cNvPicPr>
          <p:nvPr/>
        </p:nvPicPr>
        <p:blipFill>
          <a:blip r:embed="rId2" cstate="print"/>
          <a:srcRect/>
          <a:stretch>
            <a:fillRect/>
          </a:stretch>
        </p:blipFill>
        <p:spPr bwMode="auto">
          <a:xfrm>
            <a:off x="0" y="5068888"/>
            <a:ext cx="2695575" cy="1789112"/>
          </a:xfrm>
          <a:prstGeom prst="rect">
            <a:avLst/>
          </a:prstGeom>
          <a:noFill/>
          <a:ln w="9525">
            <a:noFill/>
            <a:miter lim="800000"/>
            <a:headEnd/>
            <a:tailEnd/>
          </a:ln>
        </p:spPr>
      </p:pic>
      <p:pic>
        <p:nvPicPr>
          <p:cNvPr id="17414" name="Picture 8"/>
          <p:cNvPicPr>
            <a:picLocks noChangeAspect="1" noChangeArrowheads="1"/>
          </p:cNvPicPr>
          <p:nvPr/>
        </p:nvPicPr>
        <p:blipFill>
          <a:blip r:embed="rId3" cstate="print"/>
          <a:srcRect/>
          <a:stretch>
            <a:fillRect/>
          </a:stretch>
        </p:blipFill>
        <p:spPr bwMode="auto">
          <a:xfrm>
            <a:off x="7143750" y="4857750"/>
            <a:ext cx="2000250" cy="200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noFill/>
        </p:spPr>
        <p:txBody>
          <a:bodyPr/>
          <a:lstStyle/>
          <a:p>
            <a:fld id="{6EB4AAF5-BA68-4C26-A66E-9C803D2D671E}" type="slidenum">
              <a:rPr lang="en-US" smtClean="0">
                <a:solidFill>
                  <a:srgbClr val="545472"/>
                </a:solidFill>
              </a:rPr>
              <a:pPr/>
              <a:t>32</a:t>
            </a:fld>
            <a:endParaRPr lang="en-US" smtClean="0">
              <a:solidFill>
                <a:srgbClr val="545472"/>
              </a:solidFill>
            </a:endParaRPr>
          </a:p>
        </p:txBody>
      </p:sp>
      <p:pic>
        <p:nvPicPr>
          <p:cNvPr id="18435" name="Picture 2" descr="C:\Documents and Settings\SuzanneQ\My Documents\Suzannes Files\SuzyQMenuConcepts\Hot Food Cart\Facilities\MennoHome\Menno Home April 1,09 001.jpg"/>
          <p:cNvPicPr>
            <a:picLocks noChangeAspect="1" noChangeArrowheads="1"/>
          </p:cNvPicPr>
          <p:nvPr/>
        </p:nvPicPr>
        <p:blipFill>
          <a:blip r:embed="rId3" cstate="print"/>
          <a:srcRect/>
          <a:stretch>
            <a:fillRect/>
          </a:stretch>
        </p:blipFill>
        <p:spPr bwMode="auto">
          <a:xfrm>
            <a:off x="476250" y="642938"/>
            <a:ext cx="7881938" cy="5911850"/>
          </a:xfrm>
          <a:prstGeom prst="rect">
            <a:avLst/>
          </a:prstGeom>
          <a:noFill/>
          <a:ln w="9525">
            <a:noFill/>
            <a:miter lim="800000"/>
            <a:headEnd/>
            <a:tailEnd/>
          </a:ln>
        </p:spPr>
      </p:pic>
      <p:sp>
        <p:nvSpPr>
          <p:cNvPr id="18436" name="TextBox 3"/>
          <p:cNvSpPr txBox="1">
            <a:spLocks noChangeArrowheads="1"/>
          </p:cNvSpPr>
          <p:nvPr/>
        </p:nvSpPr>
        <p:spPr bwMode="auto">
          <a:xfrm>
            <a:off x="1928813" y="0"/>
            <a:ext cx="4143375" cy="646113"/>
          </a:xfrm>
          <a:prstGeom prst="rect">
            <a:avLst/>
          </a:prstGeom>
          <a:noFill/>
          <a:ln w="9525">
            <a:noFill/>
            <a:miter lim="800000"/>
            <a:headEnd/>
            <a:tailEnd/>
          </a:ln>
        </p:spPr>
        <p:txBody>
          <a:bodyPr>
            <a:spAutoFit/>
          </a:bodyPr>
          <a:lstStyle/>
          <a:p>
            <a:r>
              <a:rPr lang="en-US" sz="3600" b="1">
                <a:solidFill>
                  <a:srgbClr val="FFFFFF"/>
                </a:solidFill>
                <a:latin typeface="Times New Roman" pitchFamily="18" charset="0"/>
              </a:rPr>
              <a:t>Before…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1"/>
          <p:cNvSpPr>
            <a:spLocks noGrp="1"/>
          </p:cNvSpPr>
          <p:nvPr>
            <p:ph type="sldNum" sz="quarter" idx="12"/>
          </p:nvPr>
        </p:nvSpPr>
        <p:spPr>
          <a:noFill/>
        </p:spPr>
        <p:txBody>
          <a:bodyPr/>
          <a:lstStyle/>
          <a:p>
            <a:fld id="{FBB1C189-1FCA-4517-B1A6-DEBB943C62CD}" type="slidenum">
              <a:rPr lang="en-US" smtClean="0">
                <a:solidFill>
                  <a:srgbClr val="545472"/>
                </a:solidFill>
              </a:rPr>
              <a:pPr/>
              <a:t>33</a:t>
            </a:fld>
            <a:endParaRPr lang="en-US" smtClean="0">
              <a:solidFill>
                <a:srgbClr val="545472"/>
              </a:solidFill>
            </a:endParaRPr>
          </a:p>
        </p:txBody>
      </p:sp>
      <p:pic>
        <p:nvPicPr>
          <p:cNvPr id="19459" name="Picture 3" descr="C:\Documents and Settings\SuzanneQ\My Documents\Suzannes Files\SuzyQMenuConcepts\Hot Food Cart\Facilities\MennoHome\Menno Home April 1,09 004.jpg"/>
          <p:cNvPicPr>
            <a:picLocks noChangeAspect="1" noChangeArrowheads="1"/>
          </p:cNvPicPr>
          <p:nvPr/>
        </p:nvPicPr>
        <p:blipFill>
          <a:blip r:embed="rId2" cstate="print"/>
          <a:srcRect/>
          <a:stretch>
            <a:fillRect/>
          </a:stretch>
        </p:blipFill>
        <p:spPr bwMode="auto">
          <a:xfrm>
            <a:off x="755650" y="1341438"/>
            <a:ext cx="8031163" cy="5178425"/>
          </a:xfrm>
          <a:prstGeom prst="rect">
            <a:avLst/>
          </a:prstGeom>
          <a:noFill/>
          <a:ln w="9525">
            <a:noFill/>
            <a:miter lim="800000"/>
            <a:headEnd/>
            <a:tailEnd/>
          </a:ln>
        </p:spPr>
      </p:pic>
      <p:sp>
        <p:nvSpPr>
          <p:cNvPr id="19460" name="TextBox 4"/>
          <p:cNvSpPr txBox="1">
            <a:spLocks noChangeArrowheads="1"/>
          </p:cNvSpPr>
          <p:nvPr/>
        </p:nvSpPr>
        <p:spPr bwMode="auto">
          <a:xfrm>
            <a:off x="214313" y="214313"/>
            <a:ext cx="8929687" cy="954087"/>
          </a:xfrm>
          <a:prstGeom prst="rect">
            <a:avLst/>
          </a:prstGeom>
          <a:noFill/>
          <a:ln w="9525">
            <a:noFill/>
            <a:miter lim="800000"/>
            <a:headEnd/>
            <a:tailEnd/>
          </a:ln>
        </p:spPr>
        <p:txBody>
          <a:bodyPr>
            <a:spAutoFit/>
          </a:bodyPr>
          <a:lstStyle/>
          <a:p>
            <a:r>
              <a:rPr lang="en-US" sz="2800">
                <a:solidFill>
                  <a:srgbClr val="FFFFFF"/>
                </a:solidFill>
                <a:latin typeface="Tahoma" pitchFamily="34" charset="0"/>
                <a:cs typeface="Tahoma" pitchFamily="34" charset="0"/>
              </a:rPr>
              <a:t>Could a 80 year old senior can eat all of this?</a:t>
            </a:r>
          </a:p>
          <a:p>
            <a:r>
              <a:rPr lang="en-US" sz="2800">
                <a:solidFill>
                  <a:srgbClr val="FFFFFF"/>
                </a:solidFill>
                <a:latin typeface="Tahoma" pitchFamily="34" charset="0"/>
                <a:cs typeface="Tahoma" pitchFamily="34" charset="0"/>
              </a:rPr>
              <a:t>Institutional looking!</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1"/>
          <p:cNvSpPr>
            <a:spLocks noGrp="1"/>
          </p:cNvSpPr>
          <p:nvPr>
            <p:ph type="sldNum" sz="quarter" idx="12"/>
          </p:nvPr>
        </p:nvSpPr>
        <p:spPr>
          <a:noFill/>
        </p:spPr>
        <p:txBody>
          <a:bodyPr/>
          <a:lstStyle/>
          <a:p>
            <a:fld id="{F19568FF-D5E8-4A84-A586-228840BE71F8}" type="slidenum">
              <a:rPr lang="en-US" smtClean="0">
                <a:solidFill>
                  <a:srgbClr val="545472"/>
                </a:solidFill>
              </a:rPr>
              <a:pPr/>
              <a:t>34</a:t>
            </a:fld>
            <a:endParaRPr lang="en-US" smtClean="0">
              <a:solidFill>
                <a:srgbClr val="545472"/>
              </a:solidFill>
            </a:endParaRPr>
          </a:p>
        </p:txBody>
      </p:sp>
      <p:pic>
        <p:nvPicPr>
          <p:cNvPr id="20483" name="Picture 2" descr="C:\Documents and Settings\SuzanneQ\My Documents\Suzannes Files\SuzyQMenuConcepts\Hot Food Cart\Facilities\MennoHome\Menno Home April 1,09 019.jpg"/>
          <p:cNvPicPr>
            <a:picLocks noChangeAspect="1" noChangeArrowheads="1"/>
          </p:cNvPicPr>
          <p:nvPr/>
        </p:nvPicPr>
        <p:blipFill>
          <a:blip r:embed="rId2" cstate="print"/>
          <a:srcRect/>
          <a:stretch>
            <a:fillRect/>
          </a:stretch>
        </p:blipFill>
        <p:spPr bwMode="auto">
          <a:xfrm>
            <a:off x="4071938" y="0"/>
            <a:ext cx="5072062" cy="6762750"/>
          </a:xfrm>
          <a:prstGeom prst="rect">
            <a:avLst/>
          </a:prstGeom>
          <a:noFill/>
          <a:ln w="9525">
            <a:noFill/>
            <a:miter lim="800000"/>
            <a:headEnd/>
            <a:tailEnd/>
          </a:ln>
        </p:spPr>
      </p:pic>
      <p:sp>
        <p:nvSpPr>
          <p:cNvPr id="20484" name="TextBox 3"/>
          <p:cNvSpPr txBox="1">
            <a:spLocks noChangeArrowheads="1"/>
          </p:cNvSpPr>
          <p:nvPr/>
        </p:nvSpPr>
        <p:spPr bwMode="auto">
          <a:xfrm>
            <a:off x="0" y="0"/>
            <a:ext cx="4067175" cy="6370638"/>
          </a:xfrm>
          <a:prstGeom prst="rect">
            <a:avLst/>
          </a:prstGeom>
          <a:noFill/>
          <a:ln w="9525">
            <a:noFill/>
            <a:miter lim="800000"/>
            <a:headEnd/>
            <a:tailEnd/>
          </a:ln>
        </p:spPr>
        <p:txBody>
          <a:bodyPr>
            <a:spAutoFit/>
          </a:bodyPr>
          <a:lstStyle/>
          <a:p>
            <a:r>
              <a:rPr lang="en-US" sz="2400" u="sng">
                <a:solidFill>
                  <a:srgbClr val="FFFFFF"/>
                </a:solidFill>
                <a:latin typeface="Tahoma" pitchFamily="34" charset="0"/>
                <a:cs typeface="Tahoma" pitchFamily="34" charset="0"/>
              </a:rPr>
              <a:t>After 42 trays…</a:t>
            </a:r>
          </a:p>
          <a:p>
            <a:r>
              <a:rPr lang="en-US" sz="2400">
                <a:solidFill>
                  <a:srgbClr val="FFFFFF"/>
                </a:solidFill>
                <a:latin typeface="Tahoma" pitchFamily="34" charset="0"/>
                <a:cs typeface="Tahoma" pitchFamily="34" charset="0"/>
              </a:rPr>
              <a:t>7 full sandwiches</a:t>
            </a:r>
          </a:p>
          <a:p>
            <a:r>
              <a:rPr lang="en-US" sz="2400">
                <a:solidFill>
                  <a:srgbClr val="FFFFFF"/>
                </a:solidFill>
                <a:latin typeface="Tahoma" pitchFamily="34" charset="0"/>
                <a:cs typeface="Tahoma" pitchFamily="34" charset="0"/>
              </a:rPr>
              <a:t>10 bowls  + 7 mugs of soup</a:t>
            </a:r>
          </a:p>
          <a:p>
            <a:r>
              <a:rPr lang="en-US" sz="2400">
                <a:solidFill>
                  <a:srgbClr val="FFFFFF"/>
                </a:solidFill>
                <a:latin typeface="Tahoma" pitchFamily="34" charset="0"/>
                <a:cs typeface="Tahoma" pitchFamily="34" charset="0"/>
              </a:rPr>
              <a:t> 6 ice cream cups</a:t>
            </a:r>
          </a:p>
          <a:p>
            <a:r>
              <a:rPr lang="en-US" sz="2400">
                <a:solidFill>
                  <a:srgbClr val="FFFFFF"/>
                </a:solidFill>
                <a:latin typeface="Tahoma" pitchFamily="34" charset="0"/>
                <a:cs typeface="Tahoma" pitchFamily="34" charset="0"/>
              </a:rPr>
              <a:t> 2 puddings</a:t>
            </a:r>
          </a:p>
          <a:p>
            <a:r>
              <a:rPr lang="en-US" sz="2400">
                <a:solidFill>
                  <a:srgbClr val="FFFFFF"/>
                </a:solidFill>
                <a:latin typeface="Tahoma" pitchFamily="34" charset="0"/>
                <a:cs typeface="Tahoma" pitchFamily="34" charset="0"/>
              </a:rPr>
              <a:t>17 mugs of tea/coffee</a:t>
            </a:r>
          </a:p>
          <a:p>
            <a:r>
              <a:rPr lang="en-US" sz="2400">
                <a:solidFill>
                  <a:srgbClr val="FFFFFF"/>
                </a:solidFill>
                <a:latin typeface="Tahoma" pitchFamily="34" charset="0"/>
                <a:cs typeface="Tahoma" pitchFamily="34" charset="0"/>
              </a:rPr>
              <a:t> 8 supplements</a:t>
            </a:r>
          </a:p>
          <a:p>
            <a:r>
              <a:rPr lang="en-US" sz="2400">
                <a:solidFill>
                  <a:srgbClr val="FFFFFF"/>
                </a:solidFill>
                <a:latin typeface="Tahoma" pitchFamily="34" charset="0"/>
                <a:cs typeface="Tahoma" pitchFamily="34" charset="0"/>
              </a:rPr>
              <a:t>12 glasses milk</a:t>
            </a:r>
          </a:p>
          <a:p>
            <a:r>
              <a:rPr lang="en-US" sz="2400">
                <a:solidFill>
                  <a:srgbClr val="FFFFFF"/>
                </a:solidFill>
                <a:latin typeface="Tahoma" pitchFamily="34" charset="0"/>
                <a:cs typeface="Tahoma" pitchFamily="34" charset="0"/>
              </a:rPr>
              <a:t>7 thick fluids</a:t>
            </a:r>
          </a:p>
          <a:p>
            <a:r>
              <a:rPr lang="en-US" sz="2400" u="sng">
                <a:solidFill>
                  <a:srgbClr val="FFFFFF"/>
                </a:solidFill>
                <a:latin typeface="Tahoma" pitchFamily="34" charset="0"/>
                <a:cs typeface="Tahoma" pitchFamily="34" charset="0"/>
              </a:rPr>
              <a:t>16 glasses of juice</a:t>
            </a:r>
          </a:p>
          <a:p>
            <a:r>
              <a:rPr lang="en-US" sz="2400">
                <a:solidFill>
                  <a:srgbClr val="FFFFFF"/>
                </a:solidFill>
                <a:latin typeface="Tahoma" pitchFamily="34" charset="0"/>
                <a:cs typeface="Tahoma" pitchFamily="34" charset="0"/>
              </a:rPr>
              <a:t>~$30.00</a:t>
            </a:r>
          </a:p>
          <a:p>
            <a:endParaRPr lang="en-US" sz="2400">
              <a:solidFill>
                <a:srgbClr val="FFFFFF"/>
              </a:solidFill>
              <a:latin typeface="Tahoma" pitchFamily="34" charset="0"/>
              <a:cs typeface="Tahoma" pitchFamily="34" charset="0"/>
            </a:endParaRPr>
          </a:p>
          <a:p>
            <a:r>
              <a:rPr lang="en-US" sz="2400">
                <a:solidFill>
                  <a:srgbClr val="FFFFFF"/>
                </a:solidFill>
                <a:latin typeface="Tahoma" pitchFamily="34" charset="0"/>
                <a:cs typeface="Tahoma" pitchFamily="34" charset="0"/>
              </a:rPr>
              <a:t>150 residents x 3 meals/day </a:t>
            </a:r>
          </a:p>
          <a:p>
            <a:r>
              <a:rPr lang="en-US" sz="2400">
                <a:solidFill>
                  <a:srgbClr val="FFFFFF"/>
                </a:solidFill>
                <a:latin typeface="Tahoma" pitchFamily="34" charset="0"/>
                <a:cs typeface="Tahoma" pitchFamily="34" charset="0"/>
              </a:rPr>
              <a:t>x 365 days/year = </a:t>
            </a:r>
          </a:p>
          <a:p>
            <a:endParaRPr lang="en-US" sz="2400">
              <a:solidFill>
                <a:srgbClr val="FFFFFF"/>
              </a:solidFill>
              <a:latin typeface="Tahoma" pitchFamily="34" charset="0"/>
              <a:cs typeface="Tahoma" pitchFamily="34" charset="0"/>
            </a:endParaRPr>
          </a:p>
          <a:p>
            <a:r>
              <a:rPr lang="en-US" sz="2400" b="1" u="sng">
                <a:solidFill>
                  <a:srgbClr val="FFFFFF"/>
                </a:solidFill>
                <a:latin typeface="Tahoma" pitchFamily="34" charset="0"/>
                <a:cs typeface="Tahoma" pitchFamily="34" charset="0"/>
              </a:rPr>
              <a:t>$110,000</a:t>
            </a:r>
            <a:r>
              <a:rPr lang="en-US" sz="2400" b="1">
                <a:solidFill>
                  <a:srgbClr val="FFFFFF"/>
                </a:solidFill>
                <a:latin typeface="Tahoma" pitchFamily="34" charset="0"/>
                <a:cs typeface="Tahoma" pitchFamily="34" charset="0"/>
              </a:rPr>
              <a:t> per year in wasted food</a:t>
            </a:r>
            <a:endParaRPr lang="en-US" sz="2000" b="1">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Slide Number Placeholder 1"/>
          <p:cNvSpPr>
            <a:spLocks noGrp="1"/>
          </p:cNvSpPr>
          <p:nvPr>
            <p:ph type="sldNum" sz="quarter" idx="12"/>
          </p:nvPr>
        </p:nvSpPr>
        <p:spPr>
          <a:noFill/>
        </p:spPr>
        <p:txBody>
          <a:bodyPr/>
          <a:lstStyle/>
          <a:p>
            <a:fld id="{CD8CBC65-7C90-4174-86B9-A5BC20EF0C2C}" type="slidenum">
              <a:rPr lang="en-US" smtClean="0">
                <a:solidFill>
                  <a:srgbClr val="545472"/>
                </a:solidFill>
              </a:rPr>
              <a:pPr/>
              <a:t>35</a:t>
            </a:fld>
            <a:endParaRPr lang="en-US" smtClean="0">
              <a:solidFill>
                <a:srgbClr val="545472"/>
              </a:solidFill>
            </a:endParaRPr>
          </a:p>
        </p:txBody>
      </p:sp>
      <p:pic>
        <p:nvPicPr>
          <p:cNvPr id="21507" name="Picture 2" descr="Journal Home">
            <a:hlinkClick r:id="rId2"/>
          </p:cNvPr>
          <p:cNvPicPr>
            <a:picLocks noChangeAspect="1" noChangeArrowheads="1"/>
          </p:cNvPicPr>
          <p:nvPr/>
        </p:nvPicPr>
        <p:blipFill>
          <a:blip r:embed="rId3" cstate="print"/>
          <a:srcRect/>
          <a:stretch>
            <a:fillRect/>
          </a:stretch>
        </p:blipFill>
        <p:spPr bwMode="auto">
          <a:xfrm>
            <a:off x="684213" y="188913"/>
            <a:ext cx="7704137" cy="1152525"/>
          </a:xfrm>
          <a:prstGeom prst="rect">
            <a:avLst/>
          </a:prstGeom>
          <a:noFill/>
          <a:ln w="9525">
            <a:noFill/>
            <a:miter lim="800000"/>
            <a:headEnd/>
            <a:tailEnd/>
          </a:ln>
        </p:spPr>
      </p:pic>
      <p:sp>
        <p:nvSpPr>
          <p:cNvPr id="21508" name="TextBox 5"/>
          <p:cNvSpPr txBox="1">
            <a:spLocks noChangeArrowheads="1"/>
          </p:cNvSpPr>
          <p:nvPr/>
        </p:nvSpPr>
        <p:spPr bwMode="auto">
          <a:xfrm>
            <a:off x="0" y="1412875"/>
            <a:ext cx="9144000" cy="5016500"/>
          </a:xfrm>
          <a:prstGeom prst="rect">
            <a:avLst/>
          </a:prstGeom>
          <a:noFill/>
          <a:ln w="9525">
            <a:noFill/>
            <a:miter lim="800000"/>
            <a:headEnd/>
            <a:tailEnd/>
          </a:ln>
        </p:spPr>
        <p:txBody>
          <a:bodyPr>
            <a:spAutoFit/>
          </a:bodyPr>
          <a:lstStyle/>
          <a:p>
            <a:endParaRPr lang="en-CA" sz="2400" b="1">
              <a:solidFill>
                <a:srgbClr val="FFFFFF"/>
              </a:solidFill>
              <a:latin typeface="Times New Roman" pitchFamily="18" charset="0"/>
            </a:endParaRPr>
          </a:p>
          <a:p>
            <a:r>
              <a:rPr lang="en-CA" sz="2800" b="1">
                <a:solidFill>
                  <a:srgbClr val="FFFFFF"/>
                </a:solidFill>
                <a:latin typeface="Times New Roman" pitchFamily="18" charset="0"/>
              </a:rPr>
              <a:t>Tray Service Generates More Food Waste in Dining Areas of a Continuing-Care Retirement Community</a:t>
            </a:r>
          </a:p>
          <a:p>
            <a:endParaRPr lang="en-CA" sz="2400" b="1">
              <a:solidFill>
                <a:srgbClr val="FFFFFF"/>
              </a:solidFill>
              <a:latin typeface="Times New Roman" pitchFamily="18" charset="0"/>
            </a:endParaRPr>
          </a:p>
          <a:p>
            <a:endParaRPr lang="en-CA" sz="2400" b="1">
              <a:solidFill>
                <a:srgbClr val="FFFFFF"/>
              </a:solidFill>
              <a:latin typeface="Times New Roman" pitchFamily="18" charset="0"/>
            </a:endParaRPr>
          </a:p>
          <a:p>
            <a:pPr algn="l"/>
            <a:r>
              <a:rPr lang="en-CA" sz="2400" b="1">
                <a:solidFill>
                  <a:srgbClr val="FFFFFF"/>
                </a:solidFill>
                <a:latin typeface="Times New Roman" pitchFamily="18" charset="0"/>
              </a:rPr>
              <a:t>Applications</a:t>
            </a:r>
            <a:r>
              <a:rPr lang="en-CA" sz="2400">
                <a:solidFill>
                  <a:srgbClr val="FFFFFF"/>
                </a:solidFill>
                <a:latin typeface="Times New Roman" pitchFamily="18" charset="0"/>
              </a:rPr>
              <a:t> :</a:t>
            </a:r>
          </a:p>
          <a:p>
            <a:pPr algn="l"/>
            <a:endParaRPr lang="en-CA" sz="2400">
              <a:solidFill>
                <a:srgbClr val="FFFFFF"/>
              </a:solidFill>
              <a:latin typeface="Times New Roman" pitchFamily="18" charset="0"/>
            </a:endParaRPr>
          </a:p>
          <a:p>
            <a:pPr algn="l"/>
            <a:r>
              <a:rPr lang="en-CA" sz="2400">
                <a:solidFill>
                  <a:srgbClr val="FFFFFF"/>
                </a:solidFill>
                <a:latin typeface="Times New Roman" pitchFamily="18" charset="0"/>
              </a:rPr>
              <a:t>Changing the style of service can affect not only quantity of solid waste generated and associated disposal costs but also food and supply costs, meal acceptability, and quantity of natural resources required. The </a:t>
            </a:r>
            <a:r>
              <a:rPr lang="en-CA" sz="2400" u="sng">
                <a:solidFill>
                  <a:srgbClr val="FF0000"/>
                </a:solidFill>
                <a:latin typeface="Times New Roman" pitchFamily="18" charset="0"/>
              </a:rPr>
              <a:t>systems approach </a:t>
            </a:r>
            <a:r>
              <a:rPr lang="en-CA" sz="2400">
                <a:solidFill>
                  <a:srgbClr val="FFFFFF"/>
                </a:solidFill>
                <a:latin typeface="Times New Roman" pitchFamily="18" charset="0"/>
              </a:rPr>
              <a:t>should be used to assess the feasibility of changing service system so that all costs are considered.</a:t>
            </a:r>
          </a:p>
          <a:p>
            <a:endParaRPr lang="en-CA" sz="2400" b="1">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0"/>
            <a:ext cx="9144000" cy="1125538"/>
          </a:xfrm>
        </p:spPr>
        <p:txBody>
          <a:bodyPr/>
          <a:lstStyle/>
          <a:p>
            <a:r>
              <a:rPr lang="en-US" sz="3600" smtClean="0">
                <a:solidFill>
                  <a:srgbClr val="FFFFFF"/>
                </a:solidFill>
              </a:rPr>
              <a:t>#2) Typical “severy” System</a:t>
            </a:r>
            <a:br>
              <a:rPr lang="en-US" sz="3600" smtClean="0">
                <a:solidFill>
                  <a:srgbClr val="FFFFFF"/>
                </a:solidFill>
              </a:rPr>
            </a:br>
            <a:r>
              <a:rPr lang="en-US" sz="2800" smtClean="0">
                <a:solidFill>
                  <a:srgbClr val="FFFFFF"/>
                </a:solidFill>
              </a:rPr>
              <a:t>(neighborhoods, pass thru, window service, pre-plate)</a:t>
            </a:r>
          </a:p>
        </p:txBody>
      </p:sp>
      <p:sp>
        <p:nvSpPr>
          <p:cNvPr id="22531" name="Slide Number Placeholder 2"/>
          <p:cNvSpPr>
            <a:spLocks noGrp="1"/>
          </p:cNvSpPr>
          <p:nvPr>
            <p:ph type="sldNum" sz="quarter" idx="12"/>
          </p:nvPr>
        </p:nvSpPr>
        <p:spPr>
          <a:noFill/>
        </p:spPr>
        <p:txBody>
          <a:bodyPr/>
          <a:lstStyle/>
          <a:p>
            <a:fld id="{AF12A8D0-1DC1-43B6-958F-3E69D18D7700}" type="slidenum">
              <a:rPr lang="en-US" smtClean="0">
                <a:solidFill>
                  <a:srgbClr val="545472"/>
                </a:solidFill>
              </a:rPr>
              <a:pPr/>
              <a:t>36</a:t>
            </a:fld>
            <a:endParaRPr lang="en-US" smtClean="0">
              <a:solidFill>
                <a:srgbClr val="545472"/>
              </a:solidFill>
            </a:endParaRPr>
          </a:p>
        </p:txBody>
      </p:sp>
      <p:pic>
        <p:nvPicPr>
          <p:cNvPr id="22532" name="Picture 2" descr="C:\Documents and Settings\SuzanneQ\My Documents\Suzannes Files\SuzyQMenuConcepts\Hot Food Cart\HotFoodCart Pics\Parksville\Parksville 09 103.jpg"/>
          <p:cNvPicPr>
            <a:picLocks noChangeAspect="1" noChangeArrowheads="1"/>
          </p:cNvPicPr>
          <p:nvPr/>
        </p:nvPicPr>
        <p:blipFill>
          <a:blip r:embed="rId2" cstate="print"/>
          <a:srcRect/>
          <a:stretch>
            <a:fillRect/>
          </a:stretch>
        </p:blipFill>
        <p:spPr bwMode="auto">
          <a:xfrm>
            <a:off x="179388" y="1700213"/>
            <a:ext cx="6769100" cy="4564062"/>
          </a:xfrm>
          <a:prstGeom prst="rect">
            <a:avLst/>
          </a:prstGeom>
          <a:noFill/>
          <a:ln w="9525">
            <a:noFill/>
            <a:miter lim="800000"/>
            <a:headEnd/>
            <a:tailEnd/>
          </a:ln>
        </p:spPr>
      </p:pic>
      <p:pic>
        <p:nvPicPr>
          <p:cNvPr id="22533" name="Picture 6" descr="C:\Users\Suzanne\AppData\Local\Microsoft\Windows\INetCache\IE\C11BTBEH\MP900289918[1].jpg"/>
          <p:cNvPicPr>
            <a:picLocks noChangeAspect="1" noChangeArrowheads="1"/>
          </p:cNvPicPr>
          <p:nvPr/>
        </p:nvPicPr>
        <p:blipFill>
          <a:blip r:embed="rId3" cstate="print"/>
          <a:srcRect/>
          <a:stretch>
            <a:fillRect/>
          </a:stretch>
        </p:blipFill>
        <p:spPr bwMode="auto">
          <a:xfrm>
            <a:off x="7092950" y="1700213"/>
            <a:ext cx="1651000" cy="2447925"/>
          </a:xfrm>
          <a:prstGeom prst="rect">
            <a:avLst/>
          </a:prstGeom>
          <a:noFill/>
          <a:ln w="9525">
            <a:noFill/>
            <a:miter lim="800000"/>
            <a:headEnd/>
            <a:tailEnd/>
          </a:ln>
        </p:spPr>
      </p:pic>
      <p:sp>
        <p:nvSpPr>
          <p:cNvPr id="22534" name="TextBox 5"/>
          <p:cNvSpPr txBox="1">
            <a:spLocks noChangeArrowheads="1"/>
          </p:cNvSpPr>
          <p:nvPr/>
        </p:nvSpPr>
        <p:spPr bwMode="auto">
          <a:xfrm>
            <a:off x="7019925" y="4221163"/>
            <a:ext cx="2124075" cy="1816100"/>
          </a:xfrm>
          <a:prstGeom prst="rect">
            <a:avLst/>
          </a:prstGeom>
          <a:noFill/>
          <a:ln w="9525">
            <a:noFill/>
            <a:miter lim="800000"/>
            <a:headEnd/>
            <a:tailEnd/>
          </a:ln>
        </p:spPr>
        <p:txBody>
          <a:bodyPr>
            <a:spAutoFit/>
          </a:bodyPr>
          <a:lstStyle/>
          <a:p>
            <a:pPr algn="l"/>
            <a:r>
              <a:rPr lang="en-CA" sz="2800">
                <a:solidFill>
                  <a:srgbClr val="FFFFFF"/>
                </a:solidFill>
                <a:latin typeface="Times New Roman" pitchFamily="18" charset="0"/>
              </a:rPr>
              <a:t>Dull,  boring, &amp; high food waste</a:t>
            </a:r>
          </a:p>
          <a:p>
            <a:pPr algn="l"/>
            <a:endParaRPr lang="en-US" sz="2800">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1"/>
          <p:cNvSpPr>
            <a:spLocks noGrp="1"/>
          </p:cNvSpPr>
          <p:nvPr>
            <p:ph type="sldNum" sz="quarter" idx="12"/>
          </p:nvPr>
        </p:nvSpPr>
        <p:spPr>
          <a:noFill/>
        </p:spPr>
        <p:txBody>
          <a:bodyPr/>
          <a:lstStyle/>
          <a:p>
            <a:fld id="{0C0EB4C2-4336-4A9E-817C-E57949BFFA85}" type="slidenum">
              <a:rPr lang="en-US" smtClean="0">
                <a:solidFill>
                  <a:srgbClr val="545472"/>
                </a:solidFill>
              </a:rPr>
              <a:pPr/>
              <a:t>37</a:t>
            </a:fld>
            <a:endParaRPr lang="en-US" smtClean="0">
              <a:solidFill>
                <a:srgbClr val="545472"/>
              </a:solidFill>
            </a:endParaRPr>
          </a:p>
        </p:txBody>
      </p:sp>
      <p:pic>
        <p:nvPicPr>
          <p:cNvPr id="23555" name="Picture 2" descr="Burquiltam Lions Care Center March 2010 019.jpg"/>
          <p:cNvPicPr>
            <a:picLocks noChangeAspect="1"/>
          </p:cNvPicPr>
          <p:nvPr/>
        </p:nvPicPr>
        <p:blipFill>
          <a:blip r:embed="rId2" cstate="print"/>
          <a:srcRect/>
          <a:stretch>
            <a:fillRect/>
          </a:stretch>
        </p:blipFill>
        <p:spPr bwMode="auto">
          <a:xfrm>
            <a:off x="971550" y="1341438"/>
            <a:ext cx="7848600" cy="5321300"/>
          </a:xfrm>
          <a:prstGeom prst="rect">
            <a:avLst/>
          </a:prstGeom>
          <a:noFill/>
          <a:ln w="9525">
            <a:noFill/>
            <a:miter lim="800000"/>
            <a:headEnd/>
            <a:tailEnd/>
          </a:ln>
        </p:spPr>
      </p:pic>
      <p:sp>
        <p:nvSpPr>
          <p:cNvPr id="23556" name="TextBox 3"/>
          <p:cNvSpPr txBox="1">
            <a:spLocks noChangeArrowheads="1"/>
          </p:cNvSpPr>
          <p:nvPr/>
        </p:nvSpPr>
        <p:spPr bwMode="auto">
          <a:xfrm>
            <a:off x="250825" y="0"/>
            <a:ext cx="8893175" cy="1384300"/>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rPr>
              <a:t>Typical situation - Cook behind the steam table, and staff pick up</a:t>
            </a:r>
          </a:p>
          <a:p>
            <a:r>
              <a:rPr lang="en-US" sz="2400">
                <a:solidFill>
                  <a:srgbClr val="FFFFFF"/>
                </a:solidFill>
                <a:latin typeface="Times New Roman" pitchFamily="18" charset="0"/>
              </a:rPr>
              <a:t> pre-plated meals – lots of lists, running back &amp; forth, limited contact  </a:t>
            </a:r>
          </a:p>
          <a:p>
            <a:r>
              <a:rPr lang="en-US" sz="3600">
                <a:solidFill>
                  <a:srgbClr val="FFFF00"/>
                </a:solidFill>
                <a:latin typeface="Times New Roman" pitchFamily="18" charset="0"/>
              </a:rPr>
              <a:t>“Throw &amp; Go” method</a:t>
            </a:r>
            <a:r>
              <a:rPr lang="en-US" sz="3600">
                <a:solidFill>
                  <a:srgbClr val="FFFF00"/>
                </a:solidFill>
                <a:latin typeface="Times New Roman" pitchFamily="18" charset="0"/>
                <a:sym typeface="Wingdings" pitchFamily="2" charset="2"/>
              </a:rPr>
              <a:t> </a:t>
            </a:r>
            <a:endParaRPr lang="en-US" sz="3600">
              <a:solidFill>
                <a:srgbClr val="FFFF00"/>
              </a:solidFill>
              <a:latin typeface="Times New Roman" pitchFamily="18" charset="0"/>
            </a:endParaRPr>
          </a:p>
        </p:txBody>
      </p:sp>
      <p:sp>
        <p:nvSpPr>
          <p:cNvPr id="23557" name="Right Arrow 4"/>
          <p:cNvSpPr>
            <a:spLocks noChangeArrowheads="1"/>
          </p:cNvSpPr>
          <p:nvPr/>
        </p:nvSpPr>
        <p:spPr bwMode="auto">
          <a:xfrm rot="1662114">
            <a:off x="57150" y="3124200"/>
            <a:ext cx="977900" cy="485775"/>
          </a:xfrm>
          <a:prstGeom prst="rightArrow">
            <a:avLst>
              <a:gd name="adj1" fmla="val 50000"/>
              <a:gd name="adj2" fmla="val 49861"/>
            </a:avLst>
          </a:prstGeom>
          <a:solidFill>
            <a:schemeClr val="accent1"/>
          </a:solidFill>
          <a:ln w="9525" algn="ctr">
            <a:solidFill>
              <a:schemeClr val="tx1"/>
            </a:solidFill>
            <a:miter lim="800000"/>
            <a:headEnd/>
            <a:tailEnd/>
          </a:ln>
        </p:spPr>
        <p:txBody>
          <a:bodyPr wrap="none"/>
          <a:lstStyle/>
          <a:p>
            <a:pPr algn="l"/>
            <a:endParaRPr lang="en-US" sz="2400">
              <a:solidFill>
                <a:srgbClr val="FF0000"/>
              </a:solidFill>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1"/>
          <p:cNvSpPr>
            <a:spLocks noGrp="1"/>
          </p:cNvSpPr>
          <p:nvPr>
            <p:ph type="sldNum" sz="quarter" idx="12"/>
          </p:nvPr>
        </p:nvSpPr>
        <p:spPr>
          <a:noFill/>
        </p:spPr>
        <p:txBody>
          <a:bodyPr/>
          <a:lstStyle/>
          <a:p>
            <a:fld id="{0E3CDB4E-7086-43BD-9B3D-25D5A42CFD11}" type="slidenum">
              <a:rPr lang="en-US" smtClean="0">
                <a:solidFill>
                  <a:srgbClr val="545472"/>
                </a:solidFill>
              </a:rPr>
              <a:pPr/>
              <a:t>38</a:t>
            </a:fld>
            <a:endParaRPr lang="en-US" smtClean="0">
              <a:solidFill>
                <a:srgbClr val="545472"/>
              </a:solidFill>
            </a:endParaRPr>
          </a:p>
        </p:txBody>
      </p:sp>
      <p:pic>
        <p:nvPicPr>
          <p:cNvPr id="24579" name="Picture 2" descr="Burquiltam Lions Care Center March 2010 012.jpg"/>
          <p:cNvPicPr>
            <a:picLocks noChangeAspect="1"/>
          </p:cNvPicPr>
          <p:nvPr/>
        </p:nvPicPr>
        <p:blipFill>
          <a:blip r:embed="rId2" cstate="print"/>
          <a:srcRect/>
          <a:stretch>
            <a:fillRect/>
          </a:stretch>
        </p:blipFill>
        <p:spPr bwMode="auto">
          <a:xfrm>
            <a:off x="900113" y="1268413"/>
            <a:ext cx="7488237" cy="5400675"/>
          </a:xfrm>
          <a:prstGeom prst="rect">
            <a:avLst/>
          </a:prstGeom>
          <a:noFill/>
          <a:ln w="9525">
            <a:noFill/>
            <a:miter lim="800000"/>
            <a:headEnd/>
            <a:tailEnd/>
          </a:ln>
        </p:spPr>
      </p:pic>
      <p:sp>
        <p:nvSpPr>
          <p:cNvPr id="24580" name="TextBox 3"/>
          <p:cNvSpPr txBox="1">
            <a:spLocks noChangeArrowheads="1"/>
          </p:cNvSpPr>
          <p:nvPr/>
        </p:nvSpPr>
        <p:spPr bwMode="auto">
          <a:xfrm>
            <a:off x="250825" y="0"/>
            <a:ext cx="8893175" cy="954088"/>
          </a:xfrm>
          <a:prstGeom prst="rect">
            <a:avLst/>
          </a:prstGeom>
          <a:noFill/>
          <a:ln w="9525">
            <a:noFill/>
            <a:miter lim="800000"/>
            <a:headEnd/>
            <a:tailEnd/>
          </a:ln>
        </p:spPr>
        <p:txBody>
          <a:bodyPr>
            <a:spAutoFit/>
          </a:bodyPr>
          <a:lstStyle/>
          <a:p>
            <a:r>
              <a:rPr lang="en-CA" sz="2800">
                <a:solidFill>
                  <a:srgbClr val="FFFFFF"/>
                </a:solidFill>
                <a:latin typeface="Tahoma" pitchFamily="34" charset="0"/>
                <a:cs typeface="Tahoma" pitchFamily="34" charset="0"/>
              </a:rPr>
              <a:t>Cook &amp; aid stuck behind a table, reading long lists </a:t>
            </a:r>
          </a:p>
          <a:p>
            <a:r>
              <a:rPr lang="en-CA" sz="2800">
                <a:solidFill>
                  <a:srgbClr val="FFFFFF"/>
                </a:solidFill>
                <a:latin typeface="Tahoma" pitchFamily="34" charset="0"/>
                <a:cs typeface="Tahoma" pitchFamily="34" charset="0"/>
              </a:rPr>
              <a:t>(</a:t>
            </a:r>
            <a:r>
              <a:rPr lang="en-CA" sz="2800">
                <a:solidFill>
                  <a:srgbClr val="FF0000"/>
                </a:solidFill>
                <a:latin typeface="Tahoma" pitchFamily="34" charset="0"/>
                <a:cs typeface="Tahoma" pitchFamily="34" charset="0"/>
              </a:rPr>
              <a:t>no</a:t>
            </a:r>
            <a:r>
              <a:rPr lang="en-CA" sz="2800">
                <a:solidFill>
                  <a:srgbClr val="FFFFFF"/>
                </a:solidFill>
                <a:latin typeface="Tahoma" pitchFamily="34" charset="0"/>
                <a:cs typeface="Tahoma" pitchFamily="34" charset="0"/>
              </a:rPr>
              <a:t> interaction with their customer)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lide Number Placeholder 1"/>
          <p:cNvSpPr>
            <a:spLocks noGrp="1"/>
          </p:cNvSpPr>
          <p:nvPr>
            <p:ph type="sldNum" sz="quarter" idx="12"/>
          </p:nvPr>
        </p:nvSpPr>
        <p:spPr>
          <a:noFill/>
        </p:spPr>
        <p:txBody>
          <a:bodyPr/>
          <a:lstStyle/>
          <a:p>
            <a:fld id="{73C1D4A5-CDA1-4DAC-AD16-804CFB27E7A8}" type="slidenum">
              <a:rPr lang="en-US" smtClean="0">
                <a:solidFill>
                  <a:srgbClr val="545472"/>
                </a:solidFill>
              </a:rPr>
              <a:pPr/>
              <a:t>39</a:t>
            </a:fld>
            <a:endParaRPr lang="en-US" smtClean="0">
              <a:solidFill>
                <a:srgbClr val="545472"/>
              </a:solidFill>
            </a:endParaRPr>
          </a:p>
        </p:txBody>
      </p:sp>
      <p:pic>
        <p:nvPicPr>
          <p:cNvPr id="25603" name="Picture 2" descr="Maple Ridge Seniors (5).JPG"/>
          <p:cNvPicPr>
            <a:picLocks noChangeAspect="1"/>
          </p:cNvPicPr>
          <p:nvPr/>
        </p:nvPicPr>
        <p:blipFill>
          <a:blip r:embed="rId2" cstate="print"/>
          <a:srcRect/>
          <a:stretch>
            <a:fillRect/>
          </a:stretch>
        </p:blipFill>
        <p:spPr bwMode="auto">
          <a:xfrm>
            <a:off x="611188" y="836613"/>
            <a:ext cx="7740650" cy="5805487"/>
          </a:xfrm>
          <a:prstGeom prst="rect">
            <a:avLst/>
          </a:prstGeom>
          <a:noFill/>
          <a:ln w="9525">
            <a:noFill/>
            <a:miter lim="800000"/>
            <a:headEnd/>
            <a:tailEnd/>
          </a:ln>
        </p:spPr>
      </p:pic>
      <p:sp>
        <p:nvSpPr>
          <p:cNvPr id="25604" name="TextBox 3"/>
          <p:cNvSpPr txBox="1">
            <a:spLocks noChangeArrowheads="1"/>
          </p:cNvSpPr>
          <p:nvPr/>
        </p:nvSpPr>
        <p:spPr bwMode="auto">
          <a:xfrm>
            <a:off x="0" y="188913"/>
            <a:ext cx="8893175" cy="461962"/>
          </a:xfrm>
          <a:prstGeom prst="rect">
            <a:avLst/>
          </a:prstGeom>
          <a:noFill/>
          <a:ln w="9525">
            <a:noFill/>
            <a:miter lim="800000"/>
            <a:headEnd/>
            <a:tailEnd/>
          </a:ln>
        </p:spPr>
        <p:txBody>
          <a:bodyPr>
            <a:spAutoFit/>
          </a:bodyPr>
          <a:lstStyle/>
          <a:p>
            <a:r>
              <a:rPr lang="fr-CA" sz="2400">
                <a:solidFill>
                  <a:srgbClr val="FFFFFF"/>
                </a:solidFill>
                <a:latin typeface="Tahoma" pitchFamily="34" charset="0"/>
                <a:cs typeface="Tahoma" pitchFamily="34" charset="0"/>
              </a:rPr>
              <a:t>FS worker in the back of satellite kitchen up for 50+ resident DR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1"/>
          <p:cNvSpPr>
            <a:spLocks noGrp="1"/>
          </p:cNvSpPr>
          <p:nvPr>
            <p:ph type="sldNum" sz="quarter" idx="12"/>
          </p:nvPr>
        </p:nvSpPr>
        <p:spPr>
          <a:noFill/>
        </p:spPr>
        <p:txBody>
          <a:bodyPr/>
          <a:lstStyle/>
          <a:p>
            <a:fld id="{B831728A-5F77-48F2-9762-9C17B3BE384F}" type="slidenum">
              <a:rPr lang="en-US" smtClean="0">
                <a:solidFill>
                  <a:srgbClr val="545472"/>
                </a:solidFill>
              </a:rPr>
              <a:pPr/>
              <a:t>40</a:t>
            </a:fld>
            <a:endParaRPr lang="en-US" smtClean="0">
              <a:solidFill>
                <a:srgbClr val="545472"/>
              </a:solidFill>
            </a:endParaRPr>
          </a:p>
        </p:txBody>
      </p:sp>
      <p:pic>
        <p:nvPicPr>
          <p:cNvPr id="26627" name="Picture 2" descr="C:\Users\Suzanne\Documents\SuzyQMenuConcepts\Hot Food Cart\Facilities\Maple Ridge Seniors Pics\Maple Ridge Seniors (3).JPG"/>
          <p:cNvPicPr>
            <a:picLocks noChangeAspect="1" noChangeArrowheads="1"/>
          </p:cNvPicPr>
          <p:nvPr/>
        </p:nvPicPr>
        <p:blipFill>
          <a:blip r:embed="rId2" cstate="print"/>
          <a:srcRect/>
          <a:stretch>
            <a:fillRect/>
          </a:stretch>
        </p:blipFill>
        <p:spPr bwMode="auto">
          <a:xfrm>
            <a:off x="3995738" y="0"/>
            <a:ext cx="5148262" cy="6865938"/>
          </a:xfrm>
          <a:prstGeom prst="rect">
            <a:avLst/>
          </a:prstGeom>
          <a:noFill/>
          <a:ln w="9525">
            <a:noFill/>
            <a:miter lim="800000"/>
            <a:headEnd/>
            <a:tailEnd/>
          </a:ln>
        </p:spPr>
      </p:pic>
      <p:sp>
        <p:nvSpPr>
          <p:cNvPr id="26628" name="TextBox 3"/>
          <p:cNvSpPr txBox="1">
            <a:spLocks noChangeArrowheads="1"/>
          </p:cNvSpPr>
          <p:nvPr/>
        </p:nvSpPr>
        <p:spPr bwMode="auto">
          <a:xfrm>
            <a:off x="0" y="0"/>
            <a:ext cx="3851275" cy="6248400"/>
          </a:xfrm>
          <a:prstGeom prst="rect">
            <a:avLst/>
          </a:prstGeom>
          <a:noFill/>
          <a:ln w="9525">
            <a:noFill/>
            <a:miter lim="800000"/>
            <a:headEnd/>
            <a:tailEnd/>
          </a:ln>
        </p:spPr>
        <p:txBody>
          <a:bodyPr>
            <a:spAutoFit/>
          </a:bodyPr>
          <a:lstStyle/>
          <a:p>
            <a:r>
              <a:rPr lang="en-US" sz="4000">
                <a:solidFill>
                  <a:srgbClr val="FFFFFF"/>
                </a:solidFill>
                <a:latin typeface="Times New Roman" pitchFamily="18" charset="0"/>
              </a:rPr>
              <a:t>This is </a:t>
            </a:r>
          </a:p>
          <a:p>
            <a:r>
              <a:rPr lang="en-US" sz="4000">
                <a:solidFill>
                  <a:srgbClr val="FFFFFF"/>
                </a:solidFill>
                <a:latin typeface="Times New Roman" pitchFamily="18" charset="0"/>
              </a:rPr>
              <a:t>PRE-determined,</a:t>
            </a:r>
          </a:p>
          <a:p>
            <a:r>
              <a:rPr lang="en-US" sz="4000" u="sng">
                <a:solidFill>
                  <a:srgbClr val="FFFFFF"/>
                </a:solidFill>
                <a:latin typeface="Times New Roman" pitchFamily="18" charset="0"/>
              </a:rPr>
              <a:t>not</a:t>
            </a:r>
          </a:p>
          <a:p>
            <a:endParaRPr lang="en-US" sz="4000">
              <a:solidFill>
                <a:srgbClr val="FFFFFF"/>
              </a:solidFill>
              <a:latin typeface="Times New Roman" pitchFamily="18" charset="0"/>
            </a:endParaRPr>
          </a:p>
          <a:p>
            <a:r>
              <a:rPr lang="en-US" sz="4000">
                <a:solidFill>
                  <a:srgbClr val="FFFFFF"/>
                </a:solidFill>
                <a:latin typeface="Times New Roman" pitchFamily="18" charset="0"/>
              </a:rPr>
              <a:t>SELF-determined!</a:t>
            </a:r>
          </a:p>
          <a:p>
            <a:endParaRPr lang="en-US" sz="4000">
              <a:solidFill>
                <a:srgbClr val="FFFFFF"/>
              </a:solidFill>
              <a:latin typeface="Times New Roman" pitchFamily="18" charset="0"/>
            </a:endParaRPr>
          </a:p>
          <a:p>
            <a:r>
              <a:rPr lang="en-US" sz="4000">
                <a:solidFill>
                  <a:srgbClr val="FFFFFF"/>
                </a:solidFill>
                <a:latin typeface="Times New Roman" pitchFamily="18" charset="0"/>
              </a:rPr>
              <a:t>There’s a </a:t>
            </a:r>
          </a:p>
          <a:p>
            <a:r>
              <a:rPr lang="en-US" sz="4000">
                <a:solidFill>
                  <a:srgbClr val="FF0000"/>
                </a:solidFill>
                <a:latin typeface="Times New Roman" pitchFamily="18" charset="0"/>
              </a:rPr>
              <a:t>MAJOR</a:t>
            </a:r>
          </a:p>
          <a:p>
            <a:r>
              <a:rPr lang="en-US" sz="4000">
                <a:solidFill>
                  <a:srgbClr val="FFFFFF"/>
                </a:solidFill>
                <a:latin typeface="Times New Roman" pitchFamily="18" charset="0"/>
              </a:rPr>
              <a:t> difference!</a:t>
            </a:r>
            <a:endParaRPr lang="en-CA" sz="4000">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0" y="0"/>
            <a:ext cx="8027988" cy="836613"/>
          </a:xfrm>
        </p:spPr>
        <p:txBody>
          <a:bodyPr/>
          <a:lstStyle/>
          <a:p>
            <a:pPr algn="l" eaLnBrk="1" hangingPunct="1"/>
            <a:r>
              <a:rPr lang="en-US" u="sng" smtClean="0">
                <a:solidFill>
                  <a:schemeClr val="bg1"/>
                </a:solidFill>
                <a:cs typeface="Tahoma" pitchFamily="34" charset="0"/>
              </a:rPr>
              <a:t>#3) Direct Dining </a:t>
            </a:r>
            <a:r>
              <a:rPr lang="en-US" sz="2800" u="sng" smtClean="0">
                <a:solidFill>
                  <a:schemeClr val="bg1"/>
                </a:solidFill>
                <a:cs typeface="Tahoma" pitchFamily="34" charset="0"/>
              </a:rPr>
              <a:t>(self determined)</a:t>
            </a:r>
          </a:p>
        </p:txBody>
      </p:sp>
      <p:sp>
        <p:nvSpPr>
          <p:cNvPr id="27651" name="Rectangle 5"/>
          <p:cNvSpPr>
            <a:spLocks noGrp="1" noChangeArrowheads="1"/>
          </p:cNvSpPr>
          <p:nvPr>
            <p:ph type="body" sz="half" idx="4294967295"/>
          </p:nvPr>
        </p:nvSpPr>
        <p:spPr>
          <a:xfrm>
            <a:off x="0" y="1052513"/>
            <a:ext cx="4859338" cy="5805487"/>
          </a:xfrm>
        </p:spPr>
        <p:txBody>
          <a:bodyPr/>
          <a:lstStyle/>
          <a:p>
            <a:pPr eaLnBrk="1" hangingPunct="1">
              <a:lnSpc>
                <a:spcPct val="150000"/>
              </a:lnSpc>
              <a:buFontTx/>
              <a:buChar char="•"/>
            </a:pPr>
            <a:r>
              <a:rPr lang="en-US" sz="2800" smtClean="0">
                <a:solidFill>
                  <a:srgbClr val="FFFFFF"/>
                </a:solidFill>
                <a:cs typeface="Times New Roman" pitchFamily="18" charset="0"/>
              </a:rPr>
              <a:t>Residents are stationary</a:t>
            </a:r>
          </a:p>
          <a:p>
            <a:pPr eaLnBrk="1" hangingPunct="1">
              <a:lnSpc>
                <a:spcPct val="150000"/>
              </a:lnSpc>
              <a:buFontTx/>
              <a:buChar char="•"/>
            </a:pPr>
            <a:r>
              <a:rPr lang="en-US" sz="2800" smtClean="0">
                <a:solidFill>
                  <a:srgbClr val="FFFFFF"/>
                </a:solidFill>
                <a:cs typeface="Times New Roman" pitchFamily="18" charset="0"/>
              </a:rPr>
              <a:t>All food/drink is mobile</a:t>
            </a:r>
          </a:p>
          <a:p>
            <a:pPr eaLnBrk="1" hangingPunct="1">
              <a:lnSpc>
                <a:spcPct val="150000"/>
              </a:lnSpc>
              <a:buFontTx/>
              <a:buChar char="•"/>
            </a:pPr>
            <a:r>
              <a:rPr lang="en-US" sz="2800" smtClean="0">
                <a:solidFill>
                  <a:srgbClr val="FFFFFF"/>
                </a:solidFill>
                <a:cs typeface="Times New Roman" pitchFamily="18" charset="0"/>
              </a:rPr>
              <a:t>Similar to “Dim Sum”</a:t>
            </a:r>
          </a:p>
          <a:p>
            <a:pPr eaLnBrk="1" hangingPunct="1">
              <a:lnSpc>
                <a:spcPct val="150000"/>
              </a:lnSpc>
              <a:buFontTx/>
              <a:buChar char="•"/>
            </a:pPr>
            <a:r>
              <a:rPr lang="en-US" sz="2800" smtClean="0">
                <a:solidFill>
                  <a:srgbClr val="FFFFFF"/>
                </a:solidFill>
                <a:cs typeface="Times New Roman" pitchFamily="18" charset="0"/>
              </a:rPr>
              <a:t>Lots of choice within menu</a:t>
            </a:r>
          </a:p>
          <a:p>
            <a:pPr eaLnBrk="1" hangingPunct="1">
              <a:lnSpc>
                <a:spcPct val="150000"/>
              </a:lnSpc>
              <a:buFontTx/>
              <a:buChar char="•"/>
            </a:pPr>
            <a:r>
              <a:rPr lang="en-US" sz="2800" smtClean="0">
                <a:solidFill>
                  <a:srgbClr val="FFFFFF"/>
                </a:solidFill>
                <a:cs typeface="Times New Roman" pitchFamily="18" charset="0"/>
              </a:rPr>
              <a:t>Staff work as a team</a:t>
            </a:r>
          </a:p>
          <a:p>
            <a:pPr eaLnBrk="1" hangingPunct="1">
              <a:lnSpc>
                <a:spcPct val="150000"/>
              </a:lnSpc>
              <a:buFontTx/>
              <a:buChar char="•"/>
            </a:pPr>
            <a:r>
              <a:rPr lang="en-US" sz="2800" smtClean="0">
                <a:solidFill>
                  <a:srgbClr val="FFFFFF"/>
                </a:solidFill>
                <a:cs typeface="Times New Roman" pitchFamily="18" charset="0"/>
              </a:rPr>
              <a:t>Flexibility	</a:t>
            </a:r>
          </a:p>
          <a:p>
            <a:pPr eaLnBrk="1" hangingPunct="1">
              <a:lnSpc>
                <a:spcPct val="150000"/>
              </a:lnSpc>
              <a:buFontTx/>
              <a:buChar char="•"/>
            </a:pPr>
            <a:r>
              <a:rPr lang="en-US" sz="2800" u="sng" smtClean="0">
                <a:solidFill>
                  <a:srgbClr val="FFFFFF"/>
                </a:solidFill>
                <a:cs typeface="Times New Roman" pitchFamily="18" charset="0"/>
              </a:rPr>
              <a:t>Saves money</a:t>
            </a:r>
            <a:r>
              <a:rPr lang="en-US" sz="2800" smtClean="0">
                <a:solidFill>
                  <a:srgbClr val="FFFFFF"/>
                </a:solidFill>
                <a:cs typeface="Times New Roman" pitchFamily="18" charset="0"/>
              </a:rPr>
              <a:t>, hotter food</a:t>
            </a:r>
            <a:endParaRPr lang="en-US" sz="2800" smtClean="0">
              <a:solidFill>
                <a:srgbClr val="FFFFFF"/>
              </a:solidFill>
            </a:endParaRPr>
          </a:p>
        </p:txBody>
      </p:sp>
      <p:sp>
        <p:nvSpPr>
          <p:cNvPr id="27652" name="Text Box 8"/>
          <p:cNvSpPr txBox="1">
            <a:spLocks noChangeArrowheads="1"/>
          </p:cNvSpPr>
          <p:nvPr/>
        </p:nvSpPr>
        <p:spPr bwMode="auto">
          <a:xfrm>
            <a:off x="5165725" y="5832475"/>
            <a:ext cx="184150" cy="457200"/>
          </a:xfrm>
          <a:prstGeom prst="rect">
            <a:avLst/>
          </a:prstGeom>
          <a:noFill/>
          <a:ln w="9525">
            <a:noFill/>
            <a:miter lim="800000"/>
            <a:headEnd/>
            <a:tailEnd/>
          </a:ln>
        </p:spPr>
        <p:txBody>
          <a:bodyPr wrap="none">
            <a:spAutoFit/>
          </a:bodyPr>
          <a:lstStyle/>
          <a:p>
            <a:pPr algn="l"/>
            <a:endParaRPr lang="en-US" sz="2400">
              <a:solidFill>
                <a:srgbClr val="545472"/>
              </a:solidFill>
              <a:latin typeface="Times New Roman" pitchFamily="18" charset="0"/>
            </a:endParaRPr>
          </a:p>
        </p:txBody>
      </p:sp>
      <p:sp>
        <p:nvSpPr>
          <p:cNvPr id="27653" name="Text Box 9"/>
          <p:cNvSpPr txBox="1">
            <a:spLocks noChangeArrowheads="1"/>
          </p:cNvSpPr>
          <p:nvPr/>
        </p:nvSpPr>
        <p:spPr bwMode="auto">
          <a:xfrm>
            <a:off x="8366125" y="41275"/>
            <a:ext cx="184150" cy="457200"/>
          </a:xfrm>
          <a:prstGeom prst="rect">
            <a:avLst/>
          </a:prstGeom>
          <a:noFill/>
          <a:ln w="9525">
            <a:noFill/>
            <a:miter lim="800000"/>
            <a:headEnd/>
            <a:tailEnd/>
          </a:ln>
        </p:spPr>
        <p:txBody>
          <a:bodyPr wrap="none">
            <a:spAutoFit/>
          </a:bodyPr>
          <a:lstStyle/>
          <a:p>
            <a:pPr algn="l"/>
            <a:endParaRPr lang="en-US" sz="2400">
              <a:solidFill>
                <a:srgbClr val="545472"/>
              </a:solidFill>
              <a:latin typeface="Times New Roman" pitchFamily="18" charset="0"/>
            </a:endParaRPr>
          </a:p>
        </p:txBody>
      </p:sp>
      <p:sp>
        <p:nvSpPr>
          <p:cNvPr id="27654" name="Text Box 11"/>
          <p:cNvSpPr txBox="1">
            <a:spLocks noChangeArrowheads="1"/>
          </p:cNvSpPr>
          <p:nvPr/>
        </p:nvSpPr>
        <p:spPr bwMode="auto">
          <a:xfrm>
            <a:off x="5410200" y="2286000"/>
            <a:ext cx="2819400" cy="457200"/>
          </a:xfrm>
          <a:prstGeom prst="rect">
            <a:avLst/>
          </a:prstGeom>
          <a:noFill/>
          <a:ln w="9525">
            <a:noFill/>
            <a:miter lim="800000"/>
            <a:headEnd/>
            <a:tailEnd/>
          </a:ln>
        </p:spPr>
        <p:txBody>
          <a:bodyPr>
            <a:spAutoFit/>
          </a:bodyPr>
          <a:lstStyle/>
          <a:p>
            <a:pPr algn="l"/>
            <a:endParaRPr lang="en-US" sz="2400">
              <a:solidFill>
                <a:srgbClr val="545472"/>
              </a:solidFill>
              <a:latin typeface="Times New Roman" pitchFamily="18" charset="0"/>
            </a:endParaRPr>
          </a:p>
        </p:txBody>
      </p:sp>
      <p:pic>
        <p:nvPicPr>
          <p:cNvPr id="27655" name="Picture 15" descr="linda hallmark"/>
          <p:cNvPicPr>
            <a:picLocks noChangeAspect="1" noChangeArrowheads="1"/>
          </p:cNvPicPr>
          <p:nvPr/>
        </p:nvPicPr>
        <p:blipFill>
          <a:blip r:embed="rId2" cstate="print"/>
          <a:srcRect/>
          <a:stretch>
            <a:fillRect/>
          </a:stretch>
        </p:blipFill>
        <p:spPr bwMode="auto">
          <a:xfrm>
            <a:off x="4689475" y="981075"/>
            <a:ext cx="4454525" cy="4464050"/>
          </a:xfrm>
          <a:prstGeom prst="rect">
            <a:avLst/>
          </a:prstGeom>
          <a:noFill/>
          <a:ln w="9525">
            <a:noFill/>
            <a:miter lim="800000"/>
            <a:headEnd/>
            <a:tailEnd/>
          </a:ln>
        </p:spPr>
      </p:pic>
      <p:sp>
        <p:nvSpPr>
          <p:cNvPr id="12304" name="Text Box 16"/>
          <p:cNvSpPr txBox="1">
            <a:spLocks noChangeArrowheads="1"/>
          </p:cNvSpPr>
          <p:nvPr/>
        </p:nvSpPr>
        <p:spPr bwMode="auto">
          <a:xfrm>
            <a:off x="4800600" y="5589588"/>
            <a:ext cx="4343400" cy="522287"/>
          </a:xfrm>
          <a:prstGeom prst="rect">
            <a:avLst/>
          </a:prstGeom>
          <a:noFill/>
          <a:ln w="9525">
            <a:noFill/>
            <a:miter lim="800000"/>
            <a:headEnd/>
            <a:tailEnd/>
          </a:ln>
        </p:spPr>
        <p:txBody>
          <a:bodyPr>
            <a:spAutoFit/>
          </a:bodyPr>
          <a:lstStyle/>
          <a:p>
            <a:r>
              <a:rPr lang="en-US" sz="2800">
                <a:solidFill>
                  <a:srgbClr val="000000"/>
                </a:solidFill>
                <a:latin typeface="Tahoma" pitchFamily="34" charset="0"/>
                <a:cs typeface="Tahoma" pitchFamily="34" charset="0"/>
              </a:rPr>
              <a:t>“It’s a Resident’s Choice!”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12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4"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ubtitle 3"/>
          <p:cNvSpPr>
            <a:spLocks noGrp="1"/>
          </p:cNvSpPr>
          <p:nvPr>
            <p:ph type="subTitle" sz="quarter" idx="1"/>
          </p:nvPr>
        </p:nvSpPr>
        <p:spPr>
          <a:xfrm>
            <a:off x="0" y="0"/>
            <a:ext cx="9144000" cy="6858000"/>
          </a:xfrm>
        </p:spPr>
        <p:txBody>
          <a:bodyPr/>
          <a:lstStyle/>
          <a:p>
            <a:r>
              <a:rPr lang="en-US" smtClean="0">
                <a:solidFill>
                  <a:srgbClr val="FFFFFF"/>
                </a:solidFill>
              </a:rPr>
              <a:t>Instead of  “The Dining Room Run” </a:t>
            </a:r>
          </a:p>
          <a:p>
            <a:r>
              <a:rPr lang="en-US" smtClean="0">
                <a:solidFill>
                  <a:srgbClr val="FFFFFF"/>
                </a:solidFill>
              </a:rPr>
              <a:t>(or tray line) + reading long lists…</a:t>
            </a:r>
          </a:p>
          <a:p>
            <a:r>
              <a:rPr lang="en-US" smtClean="0">
                <a:solidFill>
                  <a:srgbClr val="FFFFFF"/>
                </a:solidFill>
              </a:rPr>
              <a:t>go bulk mobile and spend that time</a:t>
            </a:r>
          </a:p>
          <a:p>
            <a:r>
              <a:rPr lang="en-US" smtClean="0">
                <a:solidFill>
                  <a:srgbClr val="FFFFFF"/>
                </a:solidFill>
              </a:rPr>
              <a:t> </a:t>
            </a:r>
            <a:r>
              <a:rPr lang="en-US" u="sng" smtClean="0">
                <a:solidFill>
                  <a:srgbClr val="FFFFFF"/>
                </a:solidFill>
              </a:rPr>
              <a:t>talking</a:t>
            </a:r>
            <a:r>
              <a:rPr lang="en-US" smtClean="0">
                <a:solidFill>
                  <a:srgbClr val="FFFFFF"/>
                </a:solidFill>
              </a:rPr>
              <a:t> to the residents.  </a:t>
            </a:r>
          </a:p>
          <a:p>
            <a:endParaRPr lang="en-US" smtClean="0">
              <a:solidFill>
                <a:srgbClr val="FFFFFF"/>
              </a:solidFill>
            </a:endParaRPr>
          </a:p>
          <a:p>
            <a:r>
              <a:rPr lang="en-US" smtClean="0">
                <a:solidFill>
                  <a:srgbClr val="FFFFFF"/>
                </a:solidFill>
              </a:rPr>
              <a:t>Goal: get as close as you can with food to</a:t>
            </a:r>
          </a:p>
          <a:p>
            <a:r>
              <a:rPr lang="en-US" smtClean="0">
                <a:solidFill>
                  <a:srgbClr val="FFFFFF"/>
                </a:solidFill>
              </a:rPr>
              <a:t>give folks a </a:t>
            </a:r>
            <a:r>
              <a:rPr lang="en-US" u="sng" smtClean="0">
                <a:solidFill>
                  <a:srgbClr val="FFFFFF"/>
                </a:solidFill>
              </a:rPr>
              <a:t>daily</a:t>
            </a:r>
            <a:r>
              <a:rPr lang="en-US" smtClean="0">
                <a:solidFill>
                  <a:srgbClr val="FFFFFF"/>
                </a:solidFill>
              </a:rPr>
              <a:t> chance to talk</a:t>
            </a:r>
          </a:p>
          <a:p>
            <a:endParaRPr lang="en-US" smtClean="0">
              <a:solidFill>
                <a:srgbClr val="FFFFFF"/>
              </a:solidFill>
            </a:endParaRPr>
          </a:p>
          <a:p>
            <a:r>
              <a:rPr lang="en-US" smtClean="0">
                <a:solidFill>
                  <a:srgbClr val="FFFF00"/>
                </a:solidFill>
              </a:rPr>
              <a:t>“C</a:t>
            </a:r>
            <a:r>
              <a:rPr lang="en-US" sz="2800" smtClean="0">
                <a:solidFill>
                  <a:srgbClr val="FFFF00"/>
                </a:solidFill>
              </a:rPr>
              <a:t>reating an </a:t>
            </a:r>
            <a:r>
              <a:rPr lang="en-US" sz="2800" i="1" u="sng" smtClean="0">
                <a:solidFill>
                  <a:srgbClr val="FFFF00"/>
                </a:solidFill>
              </a:rPr>
              <a:t>experience</a:t>
            </a:r>
            <a:r>
              <a:rPr lang="en-US" sz="2800" smtClean="0">
                <a:solidFill>
                  <a:srgbClr val="FFFF00"/>
                </a:solidFill>
              </a:rPr>
              <a:t>  that people can remember,</a:t>
            </a:r>
          </a:p>
          <a:p>
            <a:r>
              <a:rPr lang="en-US" sz="2800" smtClean="0">
                <a:solidFill>
                  <a:srgbClr val="FFFF00"/>
                </a:solidFill>
              </a:rPr>
              <a:t> not just creating a room where people eat” </a:t>
            </a:r>
          </a:p>
          <a:p>
            <a:r>
              <a:rPr lang="en-US" sz="2400" smtClean="0">
                <a:solidFill>
                  <a:srgbClr val="FFFF00"/>
                </a:solidFill>
              </a:rPr>
              <a:t>Cheryl Lucas, consultant to LTC</a:t>
            </a:r>
          </a:p>
          <a:p>
            <a:endParaRPr lang="en-US" smtClean="0">
              <a:solidFill>
                <a:srgbClr val="FFFFFF"/>
              </a:solidFill>
            </a:endParaRPr>
          </a:p>
        </p:txBody>
      </p:sp>
      <p:sp>
        <p:nvSpPr>
          <p:cNvPr id="28675" name="Slide Number Placeholder 1"/>
          <p:cNvSpPr>
            <a:spLocks noGrp="1"/>
          </p:cNvSpPr>
          <p:nvPr>
            <p:ph type="sldNum" sz="quarter" idx="12"/>
          </p:nvPr>
        </p:nvSpPr>
        <p:spPr>
          <a:noFill/>
        </p:spPr>
        <p:txBody>
          <a:bodyPr/>
          <a:lstStyle/>
          <a:p>
            <a:fld id="{72607612-8CBD-4DF7-A696-D9F7F3A2B3BA}" type="slidenum">
              <a:rPr lang="en-US" smtClean="0">
                <a:solidFill>
                  <a:srgbClr val="545472"/>
                </a:solidFill>
              </a:rPr>
              <a:pPr/>
              <a:t>42</a:t>
            </a:fld>
            <a:endParaRPr lang="en-US" smtClean="0">
              <a:solidFill>
                <a:srgbClr val="545472"/>
              </a:solidFill>
            </a:endParaRPr>
          </a:p>
        </p:txBody>
      </p:sp>
      <p:pic>
        <p:nvPicPr>
          <p:cNvPr id="28676" name="Picture 8"/>
          <p:cNvPicPr>
            <a:picLocks noChangeAspect="1" noChangeArrowheads="1"/>
          </p:cNvPicPr>
          <p:nvPr/>
        </p:nvPicPr>
        <p:blipFill>
          <a:blip r:embed="rId2" cstate="print"/>
          <a:srcRect/>
          <a:stretch>
            <a:fillRect/>
          </a:stretch>
        </p:blipFill>
        <p:spPr bwMode="auto">
          <a:xfrm>
            <a:off x="7710488" y="428625"/>
            <a:ext cx="1433512" cy="2201863"/>
          </a:xfrm>
          <a:prstGeom prst="rect">
            <a:avLst/>
          </a:prstGeom>
          <a:noFill/>
          <a:ln w="9525">
            <a:noFill/>
            <a:miter lim="800000"/>
            <a:headEnd/>
            <a:tailEnd/>
          </a:ln>
        </p:spPr>
      </p:pic>
      <p:pic>
        <p:nvPicPr>
          <p:cNvPr id="28677" name="Picture 6"/>
          <p:cNvPicPr>
            <a:picLocks noChangeAspect="1" noChangeArrowheads="1"/>
          </p:cNvPicPr>
          <p:nvPr/>
        </p:nvPicPr>
        <p:blipFill>
          <a:blip r:embed="rId3" cstate="print"/>
          <a:srcRect/>
          <a:stretch>
            <a:fillRect/>
          </a:stretch>
        </p:blipFill>
        <p:spPr bwMode="auto">
          <a:xfrm>
            <a:off x="142875" y="142875"/>
            <a:ext cx="18288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Slide Number Placeholder 1"/>
          <p:cNvSpPr>
            <a:spLocks noGrp="1"/>
          </p:cNvSpPr>
          <p:nvPr>
            <p:ph type="sldNum" sz="quarter" idx="12"/>
          </p:nvPr>
        </p:nvSpPr>
        <p:spPr>
          <a:noFill/>
        </p:spPr>
        <p:txBody>
          <a:bodyPr/>
          <a:lstStyle/>
          <a:p>
            <a:fld id="{8E24115C-9002-43F0-90AE-5F2C5F58343A}" type="slidenum">
              <a:rPr lang="en-US" smtClean="0">
                <a:solidFill>
                  <a:srgbClr val="545472"/>
                </a:solidFill>
              </a:rPr>
              <a:pPr/>
              <a:t>43</a:t>
            </a:fld>
            <a:endParaRPr lang="en-US" smtClean="0">
              <a:solidFill>
                <a:srgbClr val="545472"/>
              </a:solidFill>
            </a:endParaRPr>
          </a:p>
        </p:txBody>
      </p:sp>
      <p:pic>
        <p:nvPicPr>
          <p:cNvPr id="29699" name="Picture 2" descr="094.jpg"/>
          <p:cNvPicPr>
            <a:picLocks noChangeAspect="1"/>
          </p:cNvPicPr>
          <p:nvPr/>
        </p:nvPicPr>
        <p:blipFill>
          <a:blip r:embed="rId2" cstate="print"/>
          <a:srcRect/>
          <a:stretch>
            <a:fillRect/>
          </a:stretch>
        </p:blipFill>
        <p:spPr bwMode="auto">
          <a:xfrm>
            <a:off x="250825" y="260350"/>
            <a:ext cx="4752975" cy="6337300"/>
          </a:xfrm>
          <a:prstGeom prst="rect">
            <a:avLst/>
          </a:prstGeom>
          <a:noFill/>
          <a:ln w="9525">
            <a:noFill/>
            <a:miter lim="800000"/>
            <a:headEnd/>
            <a:tailEnd/>
          </a:ln>
        </p:spPr>
      </p:pic>
      <p:sp>
        <p:nvSpPr>
          <p:cNvPr id="29700" name="TextBox 3"/>
          <p:cNvSpPr txBox="1">
            <a:spLocks noChangeArrowheads="1"/>
          </p:cNvSpPr>
          <p:nvPr/>
        </p:nvSpPr>
        <p:spPr bwMode="auto">
          <a:xfrm>
            <a:off x="5076825" y="404813"/>
            <a:ext cx="4067175" cy="3662362"/>
          </a:xfrm>
          <a:prstGeom prst="rect">
            <a:avLst/>
          </a:prstGeom>
          <a:noFill/>
          <a:ln w="9525">
            <a:noFill/>
            <a:miter lim="800000"/>
            <a:headEnd/>
            <a:tailEnd/>
          </a:ln>
        </p:spPr>
        <p:txBody>
          <a:bodyPr>
            <a:spAutoFit/>
          </a:bodyPr>
          <a:lstStyle/>
          <a:p>
            <a:r>
              <a:rPr lang="fr-CA" sz="4000">
                <a:solidFill>
                  <a:srgbClr val="FFFFFF"/>
                </a:solidFill>
                <a:latin typeface="Times New Roman" pitchFamily="18" charset="0"/>
              </a:rPr>
              <a:t>Similar to being on a plane &amp; receiving beverage service…</a:t>
            </a:r>
          </a:p>
          <a:p>
            <a:endParaRPr lang="fr-CA" sz="4000">
              <a:solidFill>
                <a:srgbClr val="FFFFFF"/>
              </a:solidFill>
              <a:latin typeface="Times New Roman" pitchFamily="18" charset="0"/>
            </a:endParaRPr>
          </a:p>
          <a:p>
            <a:r>
              <a:rPr lang="fr-CA" sz="3200">
                <a:solidFill>
                  <a:srgbClr val="FFFF00"/>
                </a:solidFill>
                <a:latin typeface="Times New Roman" pitchFamily="18" charset="0"/>
              </a:rPr>
              <a:t>(kind of fun, choices!)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14313" y="0"/>
            <a:ext cx="4214812" cy="785813"/>
          </a:xfrm>
        </p:spPr>
        <p:txBody>
          <a:bodyPr/>
          <a:lstStyle/>
          <a:p>
            <a:pPr algn="l" eaLnBrk="1" hangingPunct="1"/>
            <a:r>
              <a:rPr lang="en-US" u="sng" smtClean="0">
                <a:solidFill>
                  <a:schemeClr val="bg1"/>
                </a:solidFill>
                <a:cs typeface="Tahoma" pitchFamily="34" charset="0"/>
              </a:rPr>
              <a:t>Beverage Cart</a:t>
            </a:r>
            <a:r>
              <a:rPr lang="en-US" smtClean="0">
                <a:cs typeface="Tahoma" pitchFamily="34" charset="0"/>
              </a:rPr>
              <a:t> </a:t>
            </a:r>
          </a:p>
        </p:txBody>
      </p:sp>
      <p:sp>
        <p:nvSpPr>
          <p:cNvPr id="30723" name="Rectangle 3"/>
          <p:cNvSpPr>
            <a:spLocks noGrp="1" noChangeArrowheads="1"/>
          </p:cNvSpPr>
          <p:nvPr>
            <p:ph idx="1"/>
          </p:nvPr>
        </p:nvSpPr>
        <p:spPr>
          <a:xfrm>
            <a:off x="0" y="1071563"/>
            <a:ext cx="7740650" cy="5453062"/>
          </a:xfrm>
        </p:spPr>
        <p:txBody>
          <a:bodyPr/>
          <a:lstStyle/>
          <a:p>
            <a:pPr eaLnBrk="1" hangingPunct="1">
              <a:lnSpc>
                <a:spcPct val="150000"/>
              </a:lnSpc>
              <a:buFont typeface="Wingdings" pitchFamily="2" charset="2"/>
              <a:buChar char="ü"/>
            </a:pPr>
            <a:r>
              <a:rPr lang="en-US" sz="2600" smtClean="0">
                <a:solidFill>
                  <a:srgbClr val="FFFFFF"/>
                </a:solidFill>
                <a:cs typeface="Times New Roman" pitchFamily="18" charset="0"/>
              </a:rPr>
              <a:t>Support Staff  </a:t>
            </a:r>
          </a:p>
          <a:p>
            <a:pPr eaLnBrk="1" hangingPunct="1">
              <a:lnSpc>
                <a:spcPct val="150000"/>
              </a:lnSpc>
              <a:buFont typeface="Wingdings" pitchFamily="2" charset="2"/>
              <a:buChar char="ü"/>
            </a:pPr>
            <a:r>
              <a:rPr lang="en-US" sz="2600" smtClean="0">
                <a:solidFill>
                  <a:srgbClr val="FFFFFF"/>
                </a:solidFill>
                <a:cs typeface="Times New Roman" pitchFamily="18" charset="0"/>
              </a:rPr>
              <a:t>Before &amp; during meals</a:t>
            </a:r>
          </a:p>
          <a:p>
            <a:pPr eaLnBrk="1" hangingPunct="1">
              <a:lnSpc>
                <a:spcPct val="150000"/>
              </a:lnSpc>
              <a:buFont typeface="Wingdings" pitchFamily="2" charset="2"/>
              <a:buChar char="ü"/>
            </a:pPr>
            <a:r>
              <a:rPr lang="en-US" sz="2600" smtClean="0">
                <a:solidFill>
                  <a:srgbClr val="FFFFFF"/>
                </a:solidFill>
                <a:cs typeface="Times New Roman" pitchFamily="18" charset="0"/>
              </a:rPr>
              <a:t>Re-fills offered!</a:t>
            </a:r>
          </a:p>
          <a:p>
            <a:pPr eaLnBrk="1" hangingPunct="1">
              <a:lnSpc>
                <a:spcPct val="150000"/>
              </a:lnSpc>
              <a:buFont typeface="Wingdings" pitchFamily="2" charset="2"/>
              <a:buChar char="ü"/>
            </a:pPr>
            <a:r>
              <a:rPr lang="en-US" sz="2600" smtClean="0">
                <a:solidFill>
                  <a:srgbClr val="FFFFFF"/>
                </a:solidFill>
                <a:cs typeface="Times New Roman" pitchFamily="18" charset="0"/>
              </a:rPr>
              <a:t>Hot &amp; cold drinks </a:t>
            </a:r>
          </a:p>
          <a:p>
            <a:pPr eaLnBrk="1" hangingPunct="1">
              <a:lnSpc>
                <a:spcPct val="150000"/>
              </a:lnSpc>
              <a:buFont typeface="Wingdings" pitchFamily="2" charset="2"/>
              <a:buChar char="ü"/>
            </a:pPr>
            <a:r>
              <a:rPr lang="en-US" sz="2600" smtClean="0">
                <a:solidFill>
                  <a:srgbClr val="FFFFFF"/>
                </a:solidFill>
                <a:cs typeface="Times New Roman" pitchFamily="18" charset="0"/>
              </a:rPr>
              <a:t>1 cart per Dining Room</a:t>
            </a:r>
          </a:p>
          <a:p>
            <a:pPr eaLnBrk="1" hangingPunct="1">
              <a:lnSpc>
                <a:spcPct val="150000"/>
              </a:lnSpc>
              <a:buFont typeface="Wingdings" pitchFamily="2" charset="2"/>
              <a:buChar char="ü"/>
            </a:pPr>
            <a:r>
              <a:rPr lang="en-US" sz="2600" b="1" smtClean="0">
                <a:solidFill>
                  <a:srgbClr val="FFFFFF"/>
                </a:solidFill>
                <a:cs typeface="Times New Roman" pitchFamily="18" charset="0"/>
              </a:rPr>
              <a:t>Less waste = save $$ </a:t>
            </a:r>
          </a:p>
          <a:p>
            <a:pPr eaLnBrk="1" hangingPunct="1">
              <a:lnSpc>
                <a:spcPct val="150000"/>
              </a:lnSpc>
              <a:buFont typeface="Wingdings" pitchFamily="2" charset="2"/>
              <a:buChar char="ü"/>
            </a:pPr>
            <a:r>
              <a:rPr lang="en-US" sz="2600" smtClean="0">
                <a:solidFill>
                  <a:srgbClr val="FFFFFF"/>
                </a:solidFill>
                <a:cs typeface="Times New Roman" pitchFamily="18" charset="0"/>
              </a:rPr>
              <a:t>No more pre-poured juice or milk</a:t>
            </a:r>
          </a:p>
          <a:p>
            <a:pPr eaLnBrk="1" hangingPunct="1">
              <a:lnSpc>
                <a:spcPct val="150000"/>
              </a:lnSpc>
              <a:buFont typeface="Wingdings" pitchFamily="2" charset="2"/>
              <a:buChar char="ü"/>
            </a:pPr>
            <a:r>
              <a:rPr lang="en-US" sz="2600" smtClean="0">
                <a:solidFill>
                  <a:srgbClr val="FFFF00"/>
                </a:solidFill>
                <a:cs typeface="Times New Roman" pitchFamily="18" charset="0"/>
              </a:rPr>
              <a:t>Idea: Cue cards on “what” and “how to serve?</a:t>
            </a:r>
          </a:p>
        </p:txBody>
      </p:sp>
      <p:pic>
        <p:nvPicPr>
          <p:cNvPr id="30724" name="Picture 2" descr="cid:image011.jpg@01C99C28.2F752100"/>
          <p:cNvPicPr>
            <a:picLocks noChangeAspect="1" noChangeArrowheads="1"/>
          </p:cNvPicPr>
          <p:nvPr/>
        </p:nvPicPr>
        <p:blipFill>
          <a:blip r:embed="rId2" r:link="rId3" cstate="print"/>
          <a:srcRect/>
          <a:stretch>
            <a:fillRect/>
          </a:stretch>
        </p:blipFill>
        <p:spPr bwMode="auto">
          <a:xfrm>
            <a:off x="4140200" y="1052513"/>
            <a:ext cx="5053013" cy="3789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1"/>
          <p:cNvSpPr>
            <a:spLocks noGrp="1"/>
          </p:cNvSpPr>
          <p:nvPr>
            <p:ph type="sldNum" sz="quarter" idx="12"/>
          </p:nvPr>
        </p:nvSpPr>
        <p:spPr>
          <a:noFill/>
        </p:spPr>
        <p:txBody>
          <a:bodyPr/>
          <a:lstStyle/>
          <a:p>
            <a:fld id="{A9FAA217-587F-41E8-BDF7-FCC2F659703A}" type="slidenum">
              <a:rPr lang="en-US" smtClean="0">
                <a:solidFill>
                  <a:srgbClr val="545472"/>
                </a:solidFill>
              </a:rPr>
              <a:pPr/>
              <a:t>45</a:t>
            </a:fld>
            <a:endParaRPr lang="en-US" smtClean="0">
              <a:solidFill>
                <a:srgbClr val="545472"/>
              </a:solidFill>
            </a:endParaRPr>
          </a:p>
        </p:txBody>
      </p:sp>
      <p:sp>
        <p:nvSpPr>
          <p:cNvPr id="31747" name="TextBox 3"/>
          <p:cNvSpPr txBox="1">
            <a:spLocks noChangeArrowheads="1"/>
          </p:cNvSpPr>
          <p:nvPr/>
        </p:nvSpPr>
        <p:spPr bwMode="auto">
          <a:xfrm>
            <a:off x="179388" y="260350"/>
            <a:ext cx="8964612" cy="461963"/>
          </a:xfrm>
          <a:prstGeom prst="rect">
            <a:avLst/>
          </a:prstGeom>
          <a:noFill/>
          <a:ln w="9525">
            <a:noFill/>
            <a:miter lim="800000"/>
            <a:headEnd/>
            <a:tailEnd/>
          </a:ln>
        </p:spPr>
        <p:txBody>
          <a:bodyPr>
            <a:spAutoFit/>
          </a:bodyPr>
          <a:lstStyle/>
          <a:p>
            <a:pPr algn="l"/>
            <a:r>
              <a:rPr lang="en-US" sz="2400" b="1">
                <a:solidFill>
                  <a:srgbClr val="FFFF00"/>
                </a:solidFill>
                <a:latin typeface="Times New Roman" pitchFamily="18" charset="0"/>
              </a:rPr>
              <a:t>Q: How many beverage option to you offer daily? Do you waste $?</a:t>
            </a:r>
          </a:p>
        </p:txBody>
      </p:sp>
      <p:pic>
        <p:nvPicPr>
          <p:cNvPr id="31748" name="Picture 5" descr="C:\Users\Suzanne\Documents\SuzyQMenuConcepts\Hot Food Cart\Facilities\Yaletown House Pics\IMG_0472.JPG"/>
          <p:cNvPicPr>
            <a:picLocks noChangeAspect="1" noChangeArrowheads="1"/>
          </p:cNvPicPr>
          <p:nvPr/>
        </p:nvPicPr>
        <p:blipFill>
          <a:blip r:embed="rId2" cstate="print"/>
          <a:srcRect/>
          <a:stretch>
            <a:fillRect/>
          </a:stretch>
        </p:blipFill>
        <p:spPr bwMode="auto">
          <a:xfrm>
            <a:off x="107950" y="908050"/>
            <a:ext cx="8924925" cy="594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1"/>
          <p:cNvSpPr>
            <a:spLocks noGrp="1"/>
          </p:cNvSpPr>
          <p:nvPr>
            <p:ph type="sldNum" sz="quarter" idx="12"/>
          </p:nvPr>
        </p:nvSpPr>
        <p:spPr>
          <a:noFill/>
        </p:spPr>
        <p:txBody>
          <a:bodyPr/>
          <a:lstStyle/>
          <a:p>
            <a:fld id="{134727AD-82BE-45A4-9253-F12BC9A43ABB}" type="slidenum">
              <a:rPr lang="en-US" smtClean="0">
                <a:solidFill>
                  <a:srgbClr val="545472"/>
                </a:solidFill>
              </a:rPr>
              <a:pPr/>
              <a:t>46</a:t>
            </a:fld>
            <a:endParaRPr lang="en-US" smtClean="0">
              <a:solidFill>
                <a:srgbClr val="545472"/>
              </a:solidFill>
            </a:endParaRPr>
          </a:p>
        </p:txBody>
      </p:sp>
      <p:pic>
        <p:nvPicPr>
          <p:cNvPr id="32771" name="Picture 2" descr="IMG_0003.jpg"/>
          <p:cNvPicPr>
            <a:picLocks noChangeAspect="1"/>
          </p:cNvPicPr>
          <p:nvPr/>
        </p:nvPicPr>
        <p:blipFill>
          <a:blip r:embed="rId2" cstate="print"/>
          <a:srcRect/>
          <a:stretch>
            <a:fillRect/>
          </a:stretch>
        </p:blipFill>
        <p:spPr bwMode="auto">
          <a:xfrm>
            <a:off x="323850" y="1196975"/>
            <a:ext cx="8135938" cy="5424488"/>
          </a:xfrm>
          <a:prstGeom prst="rect">
            <a:avLst/>
          </a:prstGeom>
          <a:noFill/>
          <a:ln w="9525">
            <a:noFill/>
            <a:miter lim="800000"/>
            <a:headEnd/>
            <a:tailEnd/>
          </a:ln>
        </p:spPr>
      </p:pic>
      <p:sp>
        <p:nvSpPr>
          <p:cNvPr id="32772" name="TextBox 3"/>
          <p:cNvSpPr txBox="1">
            <a:spLocks noChangeArrowheads="1"/>
          </p:cNvSpPr>
          <p:nvPr/>
        </p:nvSpPr>
        <p:spPr bwMode="auto">
          <a:xfrm>
            <a:off x="0" y="0"/>
            <a:ext cx="9144000" cy="1200150"/>
          </a:xfrm>
          <a:prstGeom prst="rect">
            <a:avLst/>
          </a:prstGeom>
          <a:noFill/>
          <a:ln w="9525">
            <a:noFill/>
            <a:miter lim="800000"/>
            <a:headEnd/>
            <a:tailEnd/>
          </a:ln>
        </p:spPr>
        <p:txBody>
          <a:bodyPr>
            <a:spAutoFit/>
          </a:bodyPr>
          <a:lstStyle/>
          <a:p>
            <a:r>
              <a:rPr lang="en-US" sz="2400">
                <a:solidFill>
                  <a:srgbClr val="FFFFFF"/>
                </a:solidFill>
                <a:latin typeface="Tahoma" pitchFamily="34" charset="0"/>
                <a:cs typeface="Tahoma" pitchFamily="34" charset="0"/>
              </a:rPr>
              <a:t>6 cold cereals + 1 Hot cereal + bananas offered daily = variety!</a:t>
            </a:r>
          </a:p>
          <a:p>
            <a:endParaRPr lang="en-US" sz="2400">
              <a:solidFill>
                <a:srgbClr val="FFFFFF"/>
              </a:solidFill>
              <a:latin typeface="Tahoma" pitchFamily="34" charset="0"/>
              <a:cs typeface="Tahoma" pitchFamily="34" charset="0"/>
            </a:endParaRPr>
          </a:p>
          <a:p>
            <a:r>
              <a:rPr lang="en-US" sz="2400" b="1">
                <a:solidFill>
                  <a:srgbClr val="FFFF00"/>
                </a:solidFill>
                <a:latin typeface="Tahoma" pitchFamily="34" charset="0"/>
                <a:cs typeface="Tahoma" pitchFamily="34" charset="0"/>
              </a:rPr>
              <a:t>Q: How many cereal choice do you offer daily?</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79388" y="836613"/>
          <a:ext cx="8813800" cy="5900737"/>
        </p:xfrm>
        <a:graphic>
          <a:graphicData uri="http://schemas.openxmlformats.org/presentationml/2006/ole">
            <mc:AlternateContent xmlns:mc="http://schemas.openxmlformats.org/markup-compatibility/2006">
              <mc:Choice xmlns:v="urn:schemas-microsoft-com:vml" Requires="v">
                <p:oleObj spid="_x0000_s93187" name="Image" r:id="rId3" imgW="5402439" imgH="3615854" progId="">
                  <p:embed/>
                </p:oleObj>
              </mc:Choice>
              <mc:Fallback>
                <p:oleObj name="Image" r:id="rId3" imgW="5402439" imgH="3615854"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836613"/>
                        <a:ext cx="8813800" cy="590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TextBox 2"/>
          <p:cNvSpPr txBox="1">
            <a:spLocks noChangeArrowheads="1"/>
          </p:cNvSpPr>
          <p:nvPr/>
        </p:nvSpPr>
        <p:spPr bwMode="auto">
          <a:xfrm>
            <a:off x="827088" y="0"/>
            <a:ext cx="7705725" cy="1138238"/>
          </a:xfrm>
          <a:prstGeom prst="rect">
            <a:avLst/>
          </a:prstGeom>
          <a:noFill/>
          <a:ln w="9525">
            <a:noFill/>
            <a:miter lim="800000"/>
            <a:headEnd/>
            <a:tailEnd/>
          </a:ln>
        </p:spPr>
        <p:txBody>
          <a:bodyPr>
            <a:spAutoFit/>
          </a:bodyPr>
          <a:lstStyle/>
          <a:p>
            <a:r>
              <a:rPr lang="en-US" sz="4400" b="1">
                <a:solidFill>
                  <a:srgbClr val="FFFFFF"/>
                </a:solidFill>
                <a:latin typeface="Times New Roman" pitchFamily="18" charset="0"/>
              </a:rPr>
              <a:t>Soup Cart</a:t>
            </a:r>
          </a:p>
          <a:p>
            <a:endParaRPr lang="en-US" sz="2400" b="1">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6513" y="0"/>
            <a:ext cx="9144000" cy="1412875"/>
          </a:xfrm>
        </p:spPr>
        <p:txBody>
          <a:bodyPr/>
          <a:lstStyle/>
          <a:p>
            <a:pPr algn="l" eaLnBrk="1" hangingPunct="1"/>
            <a:r>
              <a:rPr lang="en-US" u="sng" smtClean="0">
                <a:solidFill>
                  <a:schemeClr val="bg1"/>
                </a:solidFill>
                <a:cs typeface="Times New Roman" pitchFamily="18" charset="0"/>
              </a:rPr>
              <a:t>Mobile cart </a:t>
            </a:r>
            <a:r>
              <a:rPr lang="en-US" sz="2400" u="sng" smtClean="0">
                <a:solidFill>
                  <a:schemeClr val="bg1"/>
                </a:solidFill>
                <a:cs typeface="Times New Roman" pitchFamily="18" charset="0"/>
              </a:rPr>
              <a:t>(i.e. SuzyQ)</a:t>
            </a:r>
            <a:r>
              <a:rPr lang="en-US" smtClean="0">
                <a:solidFill>
                  <a:schemeClr val="bg1"/>
                </a:solidFill>
                <a:cs typeface="Times New Roman" pitchFamily="18" charset="0"/>
              </a:rPr>
              <a:t>     	</a:t>
            </a:r>
            <a:r>
              <a:rPr lang="en-US" sz="2400" smtClean="0">
                <a:solidFill>
                  <a:schemeClr val="bg1"/>
                </a:solidFill>
                <a:cs typeface="Times New Roman" pitchFamily="18" charset="0"/>
              </a:rPr>
              <a:t>Russell Food Equipment 	</a:t>
            </a:r>
            <a:br>
              <a:rPr lang="en-US" sz="2400" smtClean="0">
                <a:solidFill>
                  <a:schemeClr val="bg1"/>
                </a:solidFill>
                <a:cs typeface="Times New Roman" pitchFamily="18" charset="0"/>
              </a:rPr>
            </a:br>
            <a:r>
              <a:rPr lang="en-US" sz="2400" smtClean="0">
                <a:solidFill>
                  <a:schemeClr val="bg1"/>
                </a:solidFill>
                <a:cs typeface="Times New Roman" pitchFamily="18" charset="0"/>
              </a:rPr>
              <a:t>						</a:t>
            </a:r>
            <a:endParaRPr lang="en-US" sz="1600" smtClean="0">
              <a:solidFill>
                <a:schemeClr val="bg1"/>
              </a:solidFill>
              <a:cs typeface="Times New Roman" pitchFamily="18" charset="0"/>
            </a:endParaRPr>
          </a:p>
        </p:txBody>
      </p:sp>
      <p:sp>
        <p:nvSpPr>
          <p:cNvPr id="33795" name="Rectangle 3"/>
          <p:cNvSpPr>
            <a:spLocks noGrp="1" noChangeArrowheads="1"/>
          </p:cNvSpPr>
          <p:nvPr>
            <p:ph idx="1"/>
          </p:nvPr>
        </p:nvSpPr>
        <p:spPr>
          <a:xfrm>
            <a:off x="0" y="908050"/>
            <a:ext cx="9144000" cy="5949950"/>
          </a:xfrm>
        </p:spPr>
        <p:txBody>
          <a:bodyPr/>
          <a:lstStyle/>
          <a:p>
            <a:pPr eaLnBrk="1" hangingPunct="1">
              <a:buFontTx/>
              <a:buChar char="•"/>
            </a:pPr>
            <a:r>
              <a:rPr lang="en-US" sz="2800" smtClean="0">
                <a:solidFill>
                  <a:schemeClr val="bg1"/>
                </a:solidFill>
              </a:rPr>
              <a:t>Compact (32” wide)</a:t>
            </a:r>
          </a:p>
          <a:p>
            <a:pPr eaLnBrk="1" hangingPunct="1">
              <a:buFontTx/>
              <a:buChar char="•"/>
            </a:pPr>
            <a:r>
              <a:rPr lang="en-US" sz="2800" smtClean="0">
                <a:solidFill>
                  <a:schemeClr val="bg1"/>
                </a:solidFill>
              </a:rPr>
              <a:t>2 separate wells &amp; dials </a:t>
            </a:r>
          </a:p>
          <a:p>
            <a:pPr eaLnBrk="1" hangingPunct="1">
              <a:buFontTx/>
              <a:buChar char="•"/>
            </a:pPr>
            <a:r>
              <a:rPr lang="en-US" sz="2800" smtClean="0">
                <a:solidFill>
                  <a:schemeClr val="bg1"/>
                </a:solidFill>
              </a:rPr>
              <a:t>Plate warming shelf = dial</a:t>
            </a:r>
          </a:p>
          <a:p>
            <a:pPr eaLnBrk="1" hangingPunct="1">
              <a:buFontTx/>
              <a:buChar char="•"/>
            </a:pPr>
            <a:r>
              <a:rPr lang="en-US" sz="2800" smtClean="0">
                <a:solidFill>
                  <a:schemeClr val="bg1"/>
                </a:solidFill>
              </a:rPr>
              <a:t>Ergonomic handle</a:t>
            </a:r>
          </a:p>
          <a:p>
            <a:pPr eaLnBrk="1" hangingPunct="1">
              <a:buFontTx/>
              <a:buChar char="•"/>
            </a:pPr>
            <a:r>
              <a:rPr lang="en-US" sz="2800" smtClean="0">
                <a:solidFill>
                  <a:schemeClr val="bg1"/>
                </a:solidFill>
              </a:rPr>
              <a:t>Pull out condiment rail</a:t>
            </a:r>
          </a:p>
          <a:p>
            <a:pPr eaLnBrk="1" hangingPunct="1">
              <a:buFontTx/>
              <a:buChar char="•"/>
            </a:pPr>
            <a:r>
              <a:rPr lang="en-US" sz="2800" smtClean="0">
                <a:solidFill>
                  <a:schemeClr val="bg1"/>
                </a:solidFill>
              </a:rPr>
              <a:t>6” directional lock castors (1000 lbs)</a:t>
            </a:r>
          </a:p>
          <a:p>
            <a:pPr eaLnBrk="1" hangingPunct="1">
              <a:buFontTx/>
              <a:buChar char="•"/>
            </a:pPr>
            <a:r>
              <a:rPr lang="en-US" sz="2800" smtClean="0">
                <a:solidFill>
                  <a:schemeClr val="bg1"/>
                </a:solidFill>
              </a:rPr>
              <a:t>1 cart ~ up to 40+ residents</a:t>
            </a:r>
          </a:p>
          <a:p>
            <a:pPr eaLnBrk="1" hangingPunct="1">
              <a:buFontTx/>
              <a:buChar char="•"/>
            </a:pPr>
            <a:endParaRPr lang="en-US" sz="2800" b="1" smtClean="0">
              <a:solidFill>
                <a:srgbClr val="FFFF00"/>
              </a:solidFill>
            </a:endParaRPr>
          </a:p>
          <a:p>
            <a:pPr eaLnBrk="1" hangingPunct="1">
              <a:buFontTx/>
              <a:buChar char="•"/>
            </a:pPr>
            <a:r>
              <a:rPr lang="en-US" sz="2800" b="1" smtClean="0">
                <a:solidFill>
                  <a:srgbClr val="FFFF00"/>
                </a:solidFill>
              </a:rPr>
              <a:t>R.O.I = first year savings</a:t>
            </a:r>
            <a:r>
              <a:rPr lang="en-US" sz="2800" smtClean="0">
                <a:solidFill>
                  <a:schemeClr val="bg1"/>
                </a:solidFill>
              </a:rPr>
              <a:t>!</a:t>
            </a:r>
          </a:p>
          <a:p>
            <a:pPr eaLnBrk="1" hangingPunct="1">
              <a:buFontTx/>
              <a:buChar char="•"/>
            </a:pPr>
            <a:r>
              <a:rPr lang="en-CA" sz="2800" smtClean="0">
                <a:solidFill>
                  <a:schemeClr val="bg1"/>
                </a:solidFill>
              </a:rPr>
              <a:t>Food waste reduction = 30% +</a:t>
            </a:r>
            <a:endParaRPr lang="en-US" sz="2800" smtClean="0">
              <a:solidFill>
                <a:schemeClr val="bg1"/>
              </a:solidFill>
            </a:endParaRPr>
          </a:p>
          <a:p>
            <a:pPr eaLnBrk="1" hangingPunct="1">
              <a:buFontTx/>
              <a:buNone/>
            </a:pPr>
            <a:endParaRPr lang="en-US" sz="2800" smtClean="0">
              <a:solidFill>
                <a:srgbClr val="000000"/>
              </a:solidFill>
            </a:endParaRPr>
          </a:p>
          <a:p>
            <a:pPr eaLnBrk="1" hangingPunct="1">
              <a:buFontTx/>
              <a:buNone/>
            </a:pPr>
            <a:endParaRPr lang="en-US" sz="2800" smtClean="0">
              <a:solidFill>
                <a:srgbClr val="000000"/>
              </a:solidFill>
            </a:endParaRPr>
          </a:p>
          <a:p>
            <a:pPr eaLnBrk="1" hangingPunct="1">
              <a:buFontTx/>
              <a:buNone/>
            </a:pPr>
            <a:endParaRPr lang="en-US" sz="2800" smtClean="0">
              <a:solidFill>
                <a:srgbClr val="000000"/>
              </a:solidFill>
            </a:endParaRPr>
          </a:p>
        </p:txBody>
      </p:sp>
      <p:sp>
        <p:nvSpPr>
          <p:cNvPr id="33796" name="Text Box 4"/>
          <p:cNvSpPr txBox="1">
            <a:spLocks noChangeArrowheads="1"/>
          </p:cNvSpPr>
          <p:nvPr/>
        </p:nvSpPr>
        <p:spPr bwMode="auto">
          <a:xfrm>
            <a:off x="5775325" y="2632075"/>
            <a:ext cx="184150" cy="457200"/>
          </a:xfrm>
          <a:prstGeom prst="rect">
            <a:avLst/>
          </a:prstGeom>
          <a:noFill/>
          <a:ln w="9525">
            <a:noFill/>
            <a:miter lim="800000"/>
            <a:headEnd/>
            <a:tailEnd/>
          </a:ln>
        </p:spPr>
        <p:txBody>
          <a:bodyPr wrap="none">
            <a:spAutoFit/>
          </a:bodyPr>
          <a:lstStyle/>
          <a:p>
            <a:pPr algn="l"/>
            <a:endParaRPr lang="en-US" sz="2400">
              <a:solidFill>
                <a:srgbClr val="545472"/>
              </a:solidFill>
              <a:latin typeface="Times New Roman" pitchFamily="18" charset="0"/>
            </a:endParaRPr>
          </a:p>
        </p:txBody>
      </p:sp>
      <p:pic>
        <p:nvPicPr>
          <p:cNvPr id="33797" name="Picture 5" descr="SuzyQ cart with options.jpg"/>
          <p:cNvPicPr>
            <a:picLocks noChangeAspect="1"/>
          </p:cNvPicPr>
          <p:nvPr/>
        </p:nvPicPr>
        <p:blipFill>
          <a:blip r:embed="rId2" cstate="print"/>
          <a:srcRect/>
          <a:stretch>
            <a:fillRect/>
          </a:stretch>
        </p:blipFill>
        <p:spPr bwMode="auto">
          <a:xfrm>
            <a:off x="5707063" y="1196975"/>
            <a:ext cx="3152775" cy="2303463"/>
          </a:xfrm>
          <a:prstGeom prst="rect">
            <a:avLst/>
          </a:prstGeom>
          <a:noFill/>
          <a:ln w="9525">
            <a:noFill/>
            <a:miter lim="800000"/>
            <a:headEnd/>
            <a:tailEnd/>
          </a:ln>
        </p:spPr>
      </p:pic>
      <p:pic>
        <p:nvPicPr>
          <p:cNvPr id="33798" name="Picture 5" descr="quest_0059.jpg"/>
          <p:cNvPicPr>
            <a:picLocks noChangeAspect="1"/>
          </p:cNvPicPr>
          <p:nvPr/>
        </p:nvPicPr>
        <p:blipFill>
          <a:blip r:embed="rId3" cstate="print"/>
          <a:srcRect/>
          <a:stretch>
            <a:fillRect/>
          </a:stretch>
        </p:blipFill>
        <p:spPr bwMode="auto">
          <a:xfrm>
            <a:off x="6011863" y="4221163"/>
            <a:ext cx="2827337" cy="2420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1"/>
          <p:cNvSpPr>
            <a:spLocks noGrp="1"/>
          </p:cNvSpPr>
          <p:nvPr>
            <p:ph type="sldNum" sz="quarter" idx="12"/>
          </p:nvPr>
        </p:nvSpPr>
        <p:spPr>
          <a:noFill/>
        </p:spPr>
        <p:txBody>
          <a:bodyPr/>
          <a:lstStyle/>
          <a:p>
            <a:fld id="{C3F9C024-CDF1-4A29-9E63-F0D034D46C31}" type="slidenum">
              <a:rPr lang="en-US" smtClean="0">
                <a:solidFill>
                  <a:srgbClr val="545472"/>
                </a:solidFill>
              </a:rPr>
              <a:pPr/>
              <a:t>49</a:t>
            </a:fld>
            <a:endParaRPr lang="en-US" smtClean="0">
              <a:solidFill>
                <a:srgbClr val="545472"/>
              </a:solidFill>
            </a:endParaRPr>
          </a:p>
        </p:txBody>
      </p:sp>
      <p:pic>
        <p:nvPicPr>
          <p:cNvPr id="34819" name="Picture 2" descr="Dining Team in Jackman Manor 2014.jpg"/>
          <p:cNvPicPr>
            <a:picLocks noChangeAspect="1"/>
          </p:cNvPicPr>
          <p:nvPr/>
        </p:nvPicPr>
        <p:blipFill>
          <a:blip r:embed="rId2" cstate="print"/>
          <a:srcRect/>
          <a:stretch>
            <a:fillRect/>
          </a:stretch>
        </p:blipFill>
        <p:spPr bwMode="auto">
          <a:xfrm>
            <a:off x="0" y="3933825"/>
            <a:ext cx="4819650" cy="2713038"/>
          </a:xfrm>
          <a:prstGeom prst="rect">
            <a:avLst/>
          </a:prstGeom>
          <a:noFill/>
          <a:ln w="9525">
            <a:noFill/>
            <a:miter lim="800000"/>
            <a:headEnd/>
            <a:tailEnd/>
          </a:ln>
        </p:spPr>
      </p:pic>
      <p:pic>
        <p:nvPicPr>
          <p:cNvPr id="34820" name="Picture 3" descr="Yaletown photo re-sized.jpg"/>
          <p:cNvPicPr>
            <a:picLocks noChangeAspect="1"/>
          </p:cNvPicPr>
          <p:nvPr/>
        </p:nvPicPr>
        <p:blipFill>
          <a:blip r:embed="rId3" cstate="print"/>
          <a:srcRect/>
          <a:stretch>
            <a:fillRect/>
          </a:stretch>
        </p:blipFill>
        <p:spPr bwMode="auto">
          <a:xfrm>
            <a:off x="250825" y="620713"/>
            <a:ext cx="4465638" cy="3289300"/>
          </a:xfrm>
          <a:prstGeom prst="rect">
            <a:avLst/>
          </a:prstGeom>
          <a:noFill/>
          <a:ln w="9525">
            <a:noFill/>
            <a:miter lim="800000"/>
            <a:headEnd/>
            <a:tailEnd/>
          </a:ln>
        </p:spPr>
      </p:pic>
      <p:pic>
        <p:nvPicPr>
          <p:cNvPr id="34821" name="Picture 4" descr="photo.JPG"/>
          <p:cNvPicPr>
            <a:picLocks noChangeAspect="1"/>
          </p:cNvPicPr>
          <p:nvPr/>
        </p:nvPicPr>
        <p:blipFill>
          <a:blip r:embed="rId4" cstate="print"/>
          <a:srcRect/>
          <a:stretch>
            <a:fillRect/>
          </a:stretch>
        </p:blipFill>
        <p:spPr bwMode="auto">
          <a:xfrm>
            <a:off x="4918075" y="3689350"/>
            <a:ext cx="4225925" cy="3168650"/>
          </a:xfrm>
          <a:prstGeom prst="rect">
            <a:avLst/>
          </a:prstGeom>
          <a:noFill/>
          <a:ln w="9525">
            <a:noFill/>
            <a:miter lim="800000"/>
            <a:headEnd/>
            <a:tailEnd/>
          </a:ln>
        </p:spPr>
      </p:pic>
      <p:pic>
        <p:nvPicPr>
          <p:cNvPr id="34822" name="Picture 6" descr="Stanford Place Team 2012.jpg"/>
          <p:cNvPicPr>
            <a:picLocks noChangeAspect="1"/>
          </p:cNvPicPr>
          <p:nvPr/>
        </p:nvPicPr>
        <p:blipFill>
          <a:blip r:embed="rId5" cstate="print"/>
          <a:srcRect/>
          <a:stretch>
            <a:fillRect/>
          </a:stretch>
        </p:blipFill>
        <p:spPr bwMode="auto">
          <a:xfrm>
            <a:off x="4859338" y="539750"/>
            <a:ext cx="4105275" cy="3078163"/>
          </a:xfrm>
          <a:prstGeom prst="rect">
            <a:avLst/>
          </a:prstGeom>
          <a:noFill/>
          <a:ln w="9525">
            <a:noFill/>
            <a:miter lim="800000"/>
            <a:headEnd/>
            <a:tailEnd/>
          </a:ln>
        </p:spPr>
      </p:pic>
      <p:sp>
        <p:nvSpPr>
          <p:cNvPr id="34823" name="TextBox 6"/>
          <p:cNvSpPr txBox="1">
            <a:spLocks noChangeArrowheads="1"/>
          </p:cNvSpPr>
          <p:nvPr/>
        </p:nvSpPr>
        <p:spPr bwMode="auto">
          <a:xfrm>
            <a:off x="179388" y="0"/>
            <a:ext cx="8964612" cy="584200"/>
          </a:xfrm>
          <a:prstGeom prst="rect">
            <a:avLst/>
          </a:prstGeom>
          <a:noFill/>
          <a:ln w="9525">
            <a:noFill/>
            <a:miter lim="800000"/>
            <a:headEnd/>
            <a:tailEnd/>
          </a:ln>
        </p:spPr>
        <p:txBody>
          <a:bodyPr>
            <a:spAutoFit/>
          </a:bodyPr>
          <a:lstStyle/>
          <a:p>
            <a:r>
              <a:rPr lang="en-CA" sz="3200">
                <a:solidFill>
                  <a:srgbClr val="FFFFFF"/>
                </a:solidFill>
                <a:latin typeface="Tahoma" pitchFamily="34" charset="0"/>
                <a:cs typeface="Tahoma" pitchFamily="34" charset="0"/>
              </a:rPr>
              <a:t>400+ care facilities using this style</a:t>
            </a:r>
            <a:endParaRPr lang="en-US" sz="3200">
              <a:solidFill>
                <a:srgbClr val="FFFFFF"/>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336550" y="981075"/>
          <a:ext cx="8807450" cy="5756275"/>
        </p:xfrm>
        <a:graphic>
          <a:graphicData uri="http://schemas.openxmlformats.org/presentationml/2006/ole">
            <mc:AlternateContent xmlns:mc="http://schemas.openxmlformats.org/markup-compatibility/2006">
              <mc:Choice xmlns:v="urn:schemas-microsoft-com:vml" Requires="v">
                <p:oleObj spid="_x0000_s94211" name="Image" r:id="rId3" imgW="5250000" imgH="3432345" progId="">
                  <p:embed/>
                </p:oleObj>
              </mc:Choice>
              <mc:Fallback>
                <p:oleObj name="Image" r:id="rId3" imgW="5250000" imgH="343234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550" y="981075"/>
                        <a:ext cx="8807450" cy="575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1" name="TextBox 2"/>
          <p:cNvSpPr txBox="1">
            <a:spLocks noChangeArrowheads="1"/>
          </p:cNvSpPr>
          <p:nvPr/>
        </p:nvSpPr>
        <p:spPr bwMode="auto">
          <a:xfrm>
            <a:off x="0" y="0"/>
            <a:ext cx="9144000" cy="954088"/>
          </a:xfrm>
          <a:prstGeom prst="rect">
            <a:avLst/>
          </a:prstGeom>
          <a:noFill/>
          <a:ln w="9525">
            <a:noFill/>
            <a:miter lim="800000"/>
            <a:headEnd/>
            <a:tailEnd/>
          </a:ln>
        </p:spPr>
        <p:txBody>
          <a:bodyPr>
            <a:spAutoFit/>
          </a:bodyPr>
          <a:lstStyle/>
          <a:p>
            <a:r>
              <a:rPr lang="en-US" sz="2800">
                <a:solidFill>
                  <a:srgbClr val="FFFFFF"/>
                </a:solidFill>
                <a:latin typeface="Tahoma" pitchFamily="34" charset="0"/>
                <a:cs typeface="Tahoma" pitchFamily="34" charset="0"/>
              </a:rPr>
              <a:t>One side of the cart = 1 full size insert</a:t>
            </a:r>
          </a:p>
          <a:p>
            <a:r>
              <a:rPr lang="en-US" sz="2800">
                <a:solidFill>
                  <a:srgbClr val="FFFFFF"/>
                </a:solidFill>
                <a:latin typeface="Tahoma" pitchFamily="34" charset="0"/>
                <a:cs typeface="Tahoma" pitchFamily="34" charset="0"/>
              </a:rPr>
              <a:t>(puree, minced, chopped, regular)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74" name="Object 4"/>
          <p:cNvGraphicFramePr>
            <a:graphicFrameLocks noChangeAspect="1"/>
          </p:cNvGraphicFramePr>
          <p:nvPr/>
        </p:nvGraphicFramePr>
        <p:xfrm>
          <a:off x="3924300" y="333375"/>
          <a:ext cx="4973638" cy="6400800"/>
        </p:xfrm>
        <a:graphic>
          <a:graphicData uri="http://schemas.openxmlformats.org/presentationml/2006/ole">
            <mc:AlternateContent xmlns:mc="http://schemas.openxmlformats.org/markup-compatibility/2006">
              <mc:Choice xmlns:v="urn:schemas-microsoft-com:vml" Requires="v">
                <p:oleObj spid="_x0000_s95235" name="Image" r:id="rId3" imgW="3609756" imgH="5201220" progId="">
                  <p:embed/>
                </p:oleObj>
              </mc:Choice>
              <mc:Fallback>
                <p:oleObj name="Image" r:id="rId3" imgW="3609756" imgH="520122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33375"/>
                        <a:ext cx="4973638"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5" name="TextBox 2"/>
          <p:cNvSpPr txBox="1">
            <a:spLocks noChangeArrowheads="1"/>
          </p:cNvSpPr>
          <p:nvPr/>
        </p:nvSpPr>
        <p:spPr bwMode="auto">
          <a:xfrm>
            <a:off x="0" y="714375"/>
            <a:ext cx="3929063" cy="6002338"/>
          </a:xfrm>
          <a:prstGeom prst="rect">
            <a:avLst/>
          </a:prstGeom>
          <a:noFill/>
          <a:ln w="9525">
            <a:noFill/>
            <a:miter lim="800000"/>
            <a:headEnd/>
            <a:tailEnd/>
          </a:ln>
        </p:spPr>
        <p:txBody>
          <a:bodyPr>
            <a:spAutoFit/>
          </a:bodyPr>
          <a:lstStyle/>
          <a:p>
            <a:r>
              <a:rPr lang="en-US" sz="3200">
                <a:solidFill>
                  <a:srgbClr val="FFFFFF"/>
                </a:solidFill>
                <a:latin typeface="Tahoma" pitchFamily="34" charset="0"/>
                <a:cs typeface="Tahoma" pitchFamily="34" charset="0"/>
              </a:rPr>
              <a:t>Dietary Aid leaving “the 4 walls of </a:t>
            </a:r>
          </a:p>
          <a:p>
            <a:r>
              <a:rPr lang="en-US" sz="3200">
                <a:solidFill>
                  <a:srgbClr val="FFFFFF"/>
                </a:solidFill>
                <a:latin typeface="Tahoma" pitchFamily="34" charset="0"/>
                <a:cs typeface="Tahoma" pitchFamily="34" charset="0"/>
              </a:rPr>
              <a:t>the kitchen”</a:t>
            </a:r>
          </a:p>
          <a:p>
            <a:r>
              <a:rPr lang="en-US" sz="3200">
                <a:solidFill>
                  <a:srgbClr val="FFFFFF"/>
                </a:solidFill>
                <a:latin typeface="Tahoma" pitchFamily="34" charset="0"/>
                <a:cs typeface="Tahoma" pitchFamily="34" charset="0"/>
              </a:rPr>
              <a:t> to interact and serve!</a:t>
            </a: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r>
              <a:rPr lang="en-US" sz="3200">
                <a:solidFill>
                  <a:srgbClr val="FFFFFF"/>
                </a:solidFill>
                <a:latin typeface="Tahoma" pitchFamily="34" charset="0"/>
                <a:cs typeface="Tahoma" pitchFamily="34" charset="0"/>
              </a:rPr>
              <a:t>Major benefits!</a:t>
            </a: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184150" y="785813"/>
          <a:ext cx="8959850" cy="5857875"/>
        </p:xfrm>
        <a:graphic>
          <a:graphicData uri="http://schemas.openxmlformats.org/presentationml/2006/ole">
            <mc:AlternateContent xmlns:mc="http://schemas.openxmlformats.org/markup-compatibility/2006">
              <mc:Choice xmlns:v="urn:schemas-microsoft-com:vml" Requires="v">
                <p:oleObj spid="_x0000_s96259" name="Image" r:id="rId3" imgW="11525591" imgH="7535475" progId="">
                  <p:embed/>
                </p:oleObj>
              </mc:Choice>
              <mc:Fallback>
                <p:oleObj name="Image" r:id="rId3" imgW="11525591" imgH="753547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 y="785813"/>
                        <a:ext cx="8959850"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TextBox 2"/>
          <p:cNvSpPr txBox="1">
            <a:spLocks noChangeArrowheads="1"/>
          </p:cNvSpPr>
          <p:nvPr/>
        </p:nvSpPr>
        <p:spPr bwMode="auto">
          <a:xfrm>
            <a:off x="0" y="0"/>
            <a:ext cx="9144000" cy="523875"/>
          </a:xfrm>
          <a:prstGeom prst="rect">
            <a:avLst/>
          </a:prstGeom>
          <a:noFill/>
          <a:ln w="9525">
            <a:noFill/>
            <a:miter lim="800000"/>
            <a:headEnd/>
            <a:tailEnd/>
          </a:ln>
        </p:spPr>
        <p:txBody>
          <a:bodyPr>
            <a:spAutoFit/>
          </a:bodyPr>
          <a:lstStyle/>
          <a:p>
            <a:r>
              <a:rPr lang="en-US" sz="2800">
                <a:solidFill>
                  <a:srgbClr val="FFFFFF"/>
                </a:solidFill>
                <a:latin typeface="Tahoma" pitchFamily="34" charset="0"/>
                <a:cs typeface="Tahoma" pitchFamily="34" charset="0"/>
              </a:rPr>
              <a:t>Serving directly in the Assisted Living Dining room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14313" y="785813"/>
          <a:ext cx="8715375" cy="5813425"/>
        </p:xfrm>
        <a:graphic>
          <a:graphicData uri="http://schemas.openxmlformats.org/presentationml/2006/ole">
            <mc:AlternateContent xmlns:mc="http://schemas.openxmlformats.org/markup-compatibility/2006">
              <mc:Choice xmlns:v="urn:schemas-microsoft-com:vml" Requires="v">
                <p:oleObj spid="_x0000_s97283" name="Image" r:id="rId3" imgW="5585366" imgH="3724979" progId="">
                  <p:embed/>
                </p:oleObj>
              </mc:Choice>
              <mc:Fallback>
                <p:oleObj name="Image" r:id="rId3" imgW="5585366" imgH="3724979"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785813"/>
                        <a:ext cx="8715375" cy="581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TextBox 2"/>
          <p:cNvSpPr txBox="1">
            <a:spLocks noChangeArrowheads="1"/>
          </p:cNvSpPr>
          <p:nvPr/>
        </p:nvSpPr>
        <p:spPr bwMode="auto">
          <a:xfrm>
            <a:off x="0" y="142875"/>
            <a:ext cx="9144000" cy="477838"/>
          </a:xfrm>
          <a:prstGeom prst="rect">
            <a:avLst/>
          </a:prstGeom>
          <a:noFill/>
          <a:ln w="9525">
            <a:noFill/>
            <a:miter lim="800000"/>
            <a:headEnd/>
            <a:tailEnd/>
          </a:ln>
        </p:spPr>
        <p:txBody>
          <a:bodyPr>
            <a:spAutoFit/>
          </a:bodyPr>
          <a:lstStyle/>
          <a:p>
            <a:r>
              <a:rPr lang="en-US" sz="2500">
                <a:solidFill>
                  <a:srgbClr val="FFFFFF"/>
                </a:solidFill>
                <a:latin typeface="Tahoma" pitchFamily="34" charset="0"/>
                <a:cs typeface="Tahoma" pitchFamily="34" charset="0"/>
              </a:rPr>
              <a:t>Eye contact. Talking to the resident first. No running. Personal.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1"/>
          <p:cNvSpPr>
            <a:spLocks noGrp="1"/>
          </p:cNvSpPr>
          <p:nvPr>
            <p:ph type="sldNum" sz="quarter" idx="12"/>
          </p:nvPr>
        </p:nvSpPr>
        <p:spPr>
          <a:noFill/>
        </p:spPr>
        <p:txBody>
          <a:bodyPr/>
          <a:lstStyle/>
          <a:p>
            <a:fld id="{4A0211FD-9CA3-475A-BBCD-651DE04CCC0D}" type="slidenum">
              <a:rPr lang="en-US" smtClean="0">
                <a:solidFill>
                  <a:srgbClr val="545472"/>
                </a:solidFill>
              </a:rPr>
              <a:pPr/>
              <a:t>54</a:t>
            </a:fld>
            <a:endParaRPr lang="en-US" smtClean="0">
              <a:solidFill>
                <a:srgbClr val="545472"/>
              </a:solidFill>
            </a:endParaRPr>
          </a:p>
        </p:txBody>
      </p:sp>
      <p:pic>
        <p:nvPicPr>
          <p:cNvPr id="35843" name="Picture 2"/>
          <p:cNvPicPr>
            <a:picLocks noChangeAspect="1" noChangeArrowheads="1"/>
          </p:cNvPicPr>
          <p:nvPr/>
        </p:nvPicPr>
        <p:blipFill>
          <a:blip r:embed="rId2" cstate="print"/>
          <a:srcRect/>
          <a:stretch>
            <a:fillRect/>
          </a:stretch>
        </p:blipFill>
        <p:spPr bwMode="auto">
          <a:xfrm>
            <a:off x="3929063" y="214313"/>
            <a:ext cx="4554537" cy="6072187"/>
          </a:xfrm>
          <a:prstGeom prst="rect">
            <a:avLst/>
          </a:prstGeom>
          <a:noFill/>
          <a:ln w="9525">
            <a:noFill/>
            <a:miter lim="800000"/>
            <a:headEnd/>
            <a:tailEnd/>
          </a:ln>
        </p:spPr>
      </p:pic>
      <p:sp>
        <p:nvSpPr>
          <p:cNvPr id="35844" name="TextBox 3"/>
          <p:cNvSpPr txBox="1">
            <a:spLocks noChangeArrowheads="1"/>
          </p:cNvSpPr>
          <p:nvPr/>
        </p:nvSpPr>
        <p:spPr bwMode="auto">
          <a:xfrm>
            <a:off x="214313" y="357188"/>
            <a:ext cx="3000375" cy="7602537"/>
          </a:xfrm>
          <a:prstGeom prst="rect">
            <a:avLst/>
          </a:prstGeom>
          <a:noFill/>
          <a:ln w="9525">
            <a:noFill/>
            <a:miter lim="800000"/>
            <a:headEnd/>
            <a:tailEnd/>
          </a:ln>
        </p:spPr>
        <p:txBody>
          <a:bodyPr>
            <a:spAutoFit/>
          </a:bodyPr>
          <a:lstStyle/>
          <a:p>
            <a:pPr>
              <a:lnSpc>
                <a:spcPct val="150000"/>
              </a:lnSpc>
            </a:pPr>
            <a:endParaRPr lang="en-US" sz="3200">
              <a:solidFill>
                <a:srgbClr val="FFFFFF"/>
              </a:solidFill>
              <a:latin typeface="Tahoma" pitchFamily="34" charset="0"/>
              <a:cs typeface="Tahoma" pitchFamily="34" charset="0"/>
            </a:endParaRPr>
          </a:p>
          <a:p>
            <a:pPr>
              <a:lnSpc>
                <a:spcPct val="150000"/>
              </a:lnSpc>
            </a:pPr>
            <a:r>
              <a:rPr lang="en-US" sz="3200">
                <a:solidFill>
                  <a:srgbClr val="FFFFFF"/>
                </a:solidFill>
                <a:latin typeface="Tahoma" pitchFamily="34" charset="0"/>
                <a:cs typeface="Tahoma" pitchFamily="34" charset="0"/>
              </a:rPr>
              <a:t>Introducing </a:t>
            </a:r>
          </a:p>
          <a:p>
            <a:pPr>
              <a:lnSpc>
                <a:spcPct val="150000"/>
              </a:lnSpc>
            </a:pPr>
            <a:r>
              <a:rPr lang="en-US" sz="3200">
                <a:solidFill>
                  <a:srgbClr val="FFFFFF"/>
                </a:solidFill>
                <a:latin typeface="Tahoma" pitchFamily="34" charset="0"/>
                <a:cs typeface="Tahoma" pitchFamily="34" charset="0"/>
              </a:rPr>
              <a:t>the menu to the residents first,</a:t>
            </a:r>
          </a:p>
          <a:p>
            <a:pPr>
              <a:lnSpc>
                <a:spcPct val="150000"/>
              </a:lnSpc>
            </a:pPr>
            <a:r>
              <a:rPr lang="en-US" sz="3200" b="1" u="sng">
                <a:solidFill>
                  <a:srgbClr val="FFFFFF"/>
                </a:solidFill>
                <a:latin typeface="Tahoma" pitchFamily="34" charset="0"/>
                <a:cs typeface="Tahoma" pitchFamily="34" charset="0"/>
              </a:rPr>
              <a:t>before</a:t>
            </a:r>
            <a:r>
              <a:rPr lang="en-US" sz="3200" u="sng">
                <a:solidFill>
                  <a:srgbClr val="FFFFFF"/>
                </a:solidFill>
                <a:latin typeface="Tahoma" pitchFamily="34" charset="0"/>
                <a:cs typeface="Tahoma" pitchFamily="34" charset="0"/>
              </a:rPr>
              <a:t> </a:t>
            </a:r>
          </a:p>
          <a:p>
            <a:pPr>
              <a:lnSpc>
                <a:spcPct val="150000"/>
              </a:lnSpc>
            </a:pPr>
            <a:r>
              <a:rPr lang="en-US" sz="3200">
                <a:solidFill>
                  <a:srgbClr val="FFFFFF"/>
                </a:solidFill>
                <a:latin typeface="Tahoma" pitchFamily="34" charset="0"/>
                <a:cs typeface="Tahoma" pitchFamily="34" charset="0"/>
              </a:rPr>
              <a:t>plating up…</a:t>
            </a: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endParaRPr lang="en-US" sz="3200">
              <a:solidFill>
                <a:srgbClr val="FFFFFF"/>
              </a:solidFill>
              <a:latin typeface="Tahoma" pitchFamily="34" charset="0"/>
              <a:cs typeface="Tahoma" pitchFamily="34" charset="0"/>
            </a:endParaRPr>
          </a:p>
          <a:p>
            <a:endParaRPr lang="en-US" sz="2400">
              <a:solidFill>
                <a:srgbClr val="545472"/>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lide Number Placeholder 1"/>
          <p:cNvSpPr>
            <a:spLocks noGrp="1"/>
          </p:cNvSpPr>
          <p:nvPr>
            <p:ph type="sldNum" sz="quarter" idx="12"/>
          </p:nvPr>
        </p:nvSpPr>
        <p:spPr>
          <a:noFill/>
        </p:spPr>
        <p:txBody>
          <a:bodyPr/>
          <a:lstStyle/>
          <a:p>
            <a:fld id="{48B29B25-2C5F-4BF3-916C-2EF7114E0DFF}" type="slidenum">
              <a:rPr lang="en-US" smtClean="0">
                <a:solidFill>
                  <a:srgbClr val="545472"/>
                </a:solidFill>
              </a:rPr>
              <a:pPr/>
              <a:t>55</a:t>
            </a:fld>
            <a:endParaRPr lang="en-US" smtClean="0">
              <a:solidFill>
                <a:srgbClr val="545472"/>
              </a:solidFill>
            </a:endParaRPr>
          </a:p>
        </p:txBody>
      </p:sp>
      <p:pic>
        <p:nvPicPr>
          <p:cNvPr id="36867" name="Picture 3" descr="C:\Documents and Settings\SuzanneQ\My Documents\Suzannes Files\SuzyQMenuConcepts\Hot Food Cart\HotFoodCart Pics\Parksville\Parksville 09 009.jpg"/>
          <p:cNvPicPr>
            <a:picLocks noChangeAspect="1" noChangeArrowheads="1"/>
          </p:cNvPicPr>
          <p:nvPr/>
        </p:nvPicPr>
        <p:blipFill>
          <a:blip r:embed="rId2" cstate="print"/>
          <a:srcRect/>
          <a:stretch>
            <a:fillRect/>
          </a:stretch>
        </p:blipFill>
        <p:spPr bwMode="auto">
          <a:xfrm>
            <a:off x="428625" y="642938"/>
            <a:ext cx="8429625" cy="6054725"/>
          </a:xfrm>
          <a:prstGeom prst="rect">
            <a:avLst/>
          </a:prstGeom>
          <a:noFill/>
          <a:ln w="9525">
            <a:noFill/>
            <a:miter lim="800000"/>
            <a:headEnd/>
            <a:tailEnd/>
          </a:ln>
        </p:spPr>
      </p:pic>
      <p:sp>
        <p:nvSpPr>
          <p:cNvPr id="36868" name="TextBox 4"/>
          <p:cNvSpPr txBox="1">
            <a:spLocks noChangeArrowheads="1"/>
          </p:cNvSpPr>
          <p:nvPr/>
        </p:nvSpPr>
        <p:spPr bwMode="auto">
          <a:xfrm>
            <a:off x="0" y="0"/>
            <a:ext cx="9786938" cy="523875"/>
          </a:xfrm>
          <a:prstGeom prst="rect">
            <a:avLst/>
          </a:prstGeom>
          <a:noFill/>
          <a:ln w="9525">
            <a:noFill/>
            <a:miter lim="800000"/>
            <a:headEnd/>
            <a:tailEnd/>
          </a:ln>
        </p:spPr>
        <p:txBody>
          <a:bodyPr>
            <a:spAutoFit/>
          </a:bodyPr>
          <a:lstStyle/>
          <a:p>
            <a:pPr algn="l"/>
            <a:r>
              <a:rPr lang="en-US" sz="2800">
                <a:solidFill>
                  <a:srgbClr val="FFFFFF"/>
                </a:solidFill>
                <a:latin typeface="Tahoma" pitchFamily="34" charset="0"/>
                <a:cs typeface="Tahoma" pitchFamily="34" charset="0"/>
              </a:rPr>
              <a:t>Then plate up accordingly. Don’t assume. Always ask first.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428625" y="1000125"/>
          <a:ext cx="8534400" cy="5510213"/>
        </p:xfrm>
        <a:graphic>
          <a:graphicData uri="http://schemas.openxmlformats.org/presentationml/2006/ole">
            <mc:AlternateContent xmlns:mc="http://schemas.openxmlformats.org/markup-compatibility/2006">
              <mc:Choice xmlns:v="urn:schemas-microsoft-com:vml" Requires="v">
                <p:oleObj spid="_x0000_s98307" name="Image" r:id="rId3" imgW="5402439" imgH="3487805" progId="">
                  <p:embed/>
                </p:oleObj>
              </mc:Choice>
              <mc:Fallback>
                <p:oleObj name="Image" r:id="rId3" imgW="5402439" imgH="348780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1000125"/>
                        <a:ext cx="8534400" cy="551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7" name="TextBox 2"/>
          <p:cNvSpPr txBox="1">
            <a:spLocks noChangeArrowheads="1"/>
          </p:cNvSpPr>
          <p:nvPr/>
        </p:nvSpPr>
        <p:spPr bwMode="auto">
          <a:xfrm>
            <a:off x="0" y="142875"/>
            <a:ext cx="9144000" cy="492125"/>
          </a:xfrm>
          <a:prstGeom prst="rect">
            <a:avLst/>
          </a:prstGeom>
          <a:noFill/>
          <a:ln w="9525">
            <a:noFill/>
            <a:miter lim="800000"/>
            <a:headEnd/>
            <a:tailEnd/>
          </a:ln>
        </p:spPr>
        <p:txBody>
          <a:bodyPr>
            <a:spAutoFit/>
          </a:bodyPr>
          <a:lstStyle/>
          <a:p>
            <a:r>
              <a:rPr lang="en-US" sz="2600">
                <a:solidFill>
                  <a:srgbClr val="FFFFFF"/>
                </a:solidFill>
                <a:latin typeface="Tahoma" pitchFamily="34" charset="0"/>
                <a:cs typeface="Tahoma" pitchFamily="34" charset="0"/>
              </a:rPr>
              <a:t>Bulk condiments save money, and easier for residents too!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File0015"/>
          <p:cNvPicPr>
            <a:picLocks noChangeAspect="1" noChangeArrowheads="1"/>
          </p:cNvPicPr>
          <p:nvPr/>
        </p:nvPicPr>
        <p:blipFill>
          <a:blip r:embed="rId2" cstate="print"/>
          <a:srcRect/>
          <a:stretch>
            <a:fillRect/>
          </a:stretch>
        </p:blipFill>
        <p:spPr bwMode="auto">
          <a:xfrm>
            <a:off x="428625" y="1071563"/>
            <a:ext cx="8077200" cy="5541962"/>
          </a:xfrm>
          <a:prstGeom prst="rect">
            <a:avLst/>
          </a:prstGeom>
          <a:noFill/>
          <a:ln w="9525">
            <a:noFill/>
            <a:miter lim="800000"/>
            <a:headEnd/>
            <a:tailEnd/>
          </a:ln>
        </p:spPr>
      </p:pic>
      <p:sp>
        <p:nvSpPr>
          <p:cNvPr id="37891" name="TextBox 2"/>
          <p:cNvSpPr txBox="1">
            <a:spLocks noChangeArrowheads="1"/>
          </p:cNvSpPr>
          <p:nvPr/>
        </p:nvSpPr>
        <p:spPr bwMode="auto">
          <a:xfrm>
            <a:off x="0" y="0"/>
            <a:ext cx="9144000" cy="830263"/>
          </a:xfrm>
          <a:prstGeom prst="rect">
            <a:avLst/>
          </a:prstGeom>
          <a:noFill/>
          <a:ln w="9525">
            <a:noFill/>
            <a:miter lim="800000"/>
            <a:headEnd/>
            <a:tailEnd/>
          </a:ln>
        </p:spPr>
        <p:txBody>
          <a:bodyPr>
            <a:spAutoFit/>
          </a:bodyPr>
          <a:lstStyle/>
          <a:p>
            <a:r>
              <a:rPr lang="en-US" sz="2400" u="sng">
                <a:solidFill>
                  <a:srgbClr val="FFFFFF"/>
                </a:solidFill>
                <a:latin typeface="Tahoma" pitchFamily="34" charset="0"/>
                <a:cs typeface="Tahoma" pitchFamily="34" charset="0"/>
              </a:rPr>
              <a:t>Showing</a:t>
            </a:r>
            <a:r>
              <a:rPr lang="en-US" sz="2400">
                <a:solidFill>
                  <a:srgbClr val="FFFFFF"/>
                </a:solidFill>
                <a:latin typeface="Tahoma" pitchFamily="34" charset="0"/>
                <a:cs typeface="Tahoma" pitchFamily="34" charset="0"/>
              </a:rPr>
              <a:t> residents with dementia their meal choices is helpful </a:t>
            </a:r>
          </a:p>
          <a:p>
            <a:r>
              <a:rPr lang="en-US" sz="2400">
                <a:solidFill>
                  <a:srgbClr val="FFFFFF"/>
                </a:solidFill>
                <a:latin typeface="Tahoma" pitchFamily="34" charset="0"/>
                <a:cs typeface="Tahoma" pitchFamily="34" charset="0"/>
              </a:rPr>
              <a:t>when words are hard for them</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0"/>
            <a:ext cx="3886200" cy="714375"/>
          </a:xfrm>
        </p:spPr>
        <p:txBody>
          <a:bodyPr/>
          <a:lstStyle/>
          <a:p>
            <a:pPr eaLnBrk="1" hangingPunct="1"/>
            <a:r>
              <a:rPr lang="en-US" sz="4000" u="sng" smtClean="0">
                <a:solidFill>
                  <a:schemeClr val="bg1"/>
                </a:solidFill>
                <a:cs typeface="Tahoma" pitchFamily="34" charset="0"/>
              </a:rPr>
              <a:t>Dessert Cart</a:t>
            </a:r>
          </a:p>
        </p:txBody>
      </p:sp>
      <p:sp>
        <p:nvSpPr>
          <p:cNvPr id="38915" name="Rectangle 3"/>
          <p:cNvSpPr>
            <a:spLocks noGrp="1" noChangeArrowheads="1"/>
          </p:cNvSpPr>
          <p:nvPr>
            <p:ph idx="1"/>
          </p:nvPr>
        </p:nvSpPr>
        <p:spPr>
          <a:xfrm>
            <a:off x="142875" y="857250"/>
            <a:ext cx="4429125" cy="4248150"/>
          </a:xfrm>
        </p:spPr>
        <p:txBody>
          <a:bodyPr/>
          <a:lstStyle/>
          <a:p>
            <a:pPr eaLnBrk="1" hangingPunct="1">
              <a:lnSpc>
                <a:spcPct val="150000"/>
              </a:lnSpc>
              <a:buFont typeface="Wingdings" pitchFamily="2" charset="2"/>
              <a:buChar char="ü"/>
            </a:pPr>
            <a:r>
              <a:rPr lang="en-US" sz="2800" smtClean="0">
                <a:solidFill>
                  <a:srgbClr val="FFFFFF"/>
                </a:solidFill>
                <a:cs typeface="Times New Roman" pitchFamily="18" charset="0"/>
              </a:rPr>
              <a:t>Support staff </a:t>
            </a:r>
          </a:p>
          <a:p>
            <a:pPr eaLnBrk="1" hangingPunct="1">
              <a:lnSpc>
                <a:spcPct val="150000"/>
              </a:lnSpc>
              <a:buFont typeface="Wingdings" pitchFamily="2" charset="2"/>
              <a:buChar char="ü"/>
            </a:pPr>
            <a:r>
              <a:rPr lang="en-US" sz="2800" smtClean="0">
                <a:solidFill>
                  <a:srgbClr val="FFFFFF"/>
                </a:solidFill>
                <a:cs typeface="Times New Roman" pitchFamily="18" charset="0"/>
              </a:rPr>
              <a:t>Lunch &amp; Supper </a:t>
            </a:r>
          </a:p>
          <a:p>
            <a:pPr eaLnBrk="1" hangingPunct="1">
              <a:lnSpc>
                <a:spcPct val="150000"/>
              </a:lnSpc>
              <a:buFont typeface="Wingdings" pitchFamily="2" charset="2"/>
              <a:buChar char="ü"/>
            </a:pPr>
            <a:r>
              <a:rPr lang="en-US" sz="2800" smtClean="0">
                <a:solidFill>
                  <a:srgbClr val="FFFFFF"/>
                </a:solidFill>
                <a:cs typeface="Times New Roman" pitchFamily="18" charset="0"/>
              </a:rPr>
              <a:t>Choice of desserts</a:t>
            </a:r>
          </a:p>
          <a:p>
            <a:pPr eaLnBrk="1" hangingPunct="1">
              <a:lnSpc>
                <a:spcPct val="150000"/>
              </a:lnSpc>
              <a:buFont typeface="Wingdings" pitchFamily="2" charset="2"/>
              <a:buChar char="ü"/>
            </a:pPr>
            <a:r>
              <a:rPr lang="en-US" sz="2800" smtClean="0">
                <a:solidFill>
                  <a:srgbClr val="FFFFFF"/>
                </a:solidFill>
                <a:cs typeface="Times New Roman" pitchFamily="18" charset="0"/>
              </a:rPr>
              <a:t>Fruit bowl</a:t>
            </a:r>
          </a:p>
          <a:p>
            <a:pPr eaLnBrk="1" hangingPunct="1">
              <a:lnSpc>
                <a:spcPct val="150000"/>
              </a:lnSpc>
              <a:buFont typeface="Wingdings" pitchFamily="2" charset="2"/>
              <a:buChar char="ü"/>
            </a:pPr>
            <a:r>
              <a:rPr lang="en-US" sz="2800" smtClean="0">
                <a:solidFill>
                  <a:srgbClr val="FFFFFF"/>
                </a:solidFill>
                <a:cs typeface="Times New Roman" pitchFamily="18" charset="0"/>
              </a:rPr>
              <a:t>Excellent leftover use</a:t>
            </a:r>
          </a:p>
          <a:p>
            <a:pPr eaLnBrk="1" hangingPunct="1">
              <a:lnSpc>
                <a:spcPct val="150000"/>
              </a:lnSpc>
              <a:buFont typeface="Wingdings" pitchFamily="2" charset="2"/>
              <a:buChar char="ü"/>
            </a:pPr>
            <a:r>
              <a:rPr lang="en-US" sz="2800" smtClean="0">
                <a:solidFill>
                  <a:srgbClr val="FFFFFF"/>
                </a:solidFill>
                <a:cs typeface="Times New Roman" pitchFamily="18" charset="0"/>
              </a:rPr>
              <a:t>“whip cream” story</a:t>
            </a:r>
          </a:p>
          <a:p>
            <a:pPr eaLnBrk="1" hangingPunct="1">
              <a:lnSpc>
                <a:spcPct val="150000"/>
              </a:lnSpc>
              <a:buFontTx/>
              <a:buNone/>
            </a:pPr>
            <a:endParaRPr lang="en-US" sz="2800" smtClean="0">
              <a:solidFill>
                <a:srgbClr val="000000"/>
              </a:solidFill>
            </a:endParaRPr>
          </a:p>
        </p:txBody>
      </p:sp>
      <p:sp>
        <p:nvSpPr>
          <p:cNvPr id="60421" name="Text Box 5"/>
          <p:cNvSpPr txBox="1">
            <a:spLocks noChangeArrowheads="1"/>
          </p:cNvSpPr>
          <p:nvPr/>
        </p:nvSpPr>
        <p:spPr bwMode="auto">
          <a:xfrm>
            <a:off x="457200" y="5486400"/>
            <a:ext cx="7391400" cy="814388"/>
          </a:xfrm>
          <a:prstGeom prst="rect">
            <a:avLst/>
          </a:prstGeom>
          <a:noFill/>
          <a:ln w="9525">
            <a:noFill/>
            <a:miter lim="800000"/>
            <a:headEnd/>
            <a:tailEnd/>
          </a:ln>
        </p:spPr>
        <p:txBody>
          <a:bodyPr>
            <a:spAutoFit/>
          </a:bodyPr>
          <a:lstStyle/>
          <a:p>
            <a:pPr>
              <a:lnSpc>
                <a:spcPct val="90000"/>
              </a:lnSpc>
              <a:spcBef>
                <a:spcPct val="20000"/>
              </a:spcBef>
              <a:buSzPct val="90000"/>
            </a:pPr>
            <a:r>
              <a:rPr lang="en-US" sz="2600">
                <a:solidFill>
                  <a:srgbClr val="FFFFFF"/>
                </a:solidFill>
                <a:latin typeface="Tahoma" pitchFamily="34" charset="0"/>
                <a:cs typeface="Tahoma" pitchFamily="34" charset="0"/>
              </a:rPr>
              <a:t>Benefit #3: They choose what to eat &amp; quantity</a:t>
            </a:r>
          </a:p>
          <a:p>
            <a:pPr algn="l"/>
            <a:endParaRPr lang="en-US" sz="2400">
              <a:solidFill>
                <a:srgbClr val="AE18A3"/>
              </a:solidFill>
              <a:latin typeface="Times New Roman" pitchFamily="18" charset="0"/>
              <a:cs typeface="Times New Roman" pitchFamily="18" charset="0"/>
            </a:endParaRPr>
          </a:p>
        </p:txBody>
      </p:sp>
      <p:sp>
        <p:nvSpPr>
          <p:cNvPr id="38917" name="Text Box 6"/>
          <p:cNvSpPr txBox="1">
            <a:spLocks noChangeArrowheads="1"/>
          </p:cNvSpPr>
          <p:nvPr/>
        </p:nvSpPr>
        <p:spPr bwMode="auto">
          <a:xfrm>
            <a:off x="3565525" y="6061075"/>
            <a:ext cx="184150" cy="457200"/>
          </a:xfrm>
          <a:prstGeom prst="rect">
            <a:avLst/>
          </a:prstGeom>
          <a:noFill/>
          <a:ln w="9525">
            <a:noFill/>
            <a:miter lim="800000"/>
            <a:headEnd/>
            <a:tailEnd/>
          </a:ln>
        </p:spPr>
        <p:txBody>
          <a:bodyPr wrap="none">
            <a:spAutoFit/>
          </a:bodyPr>
          <a:lstStyle/>
          <a:p>
            <a:pPr algn="l"/>
            <a:endParaRPr lang="en-US" sz="2400">
              <a:solidFill>
                <a:srgbClr val="545472"/>
              </a:solidFill>
              <a:latin typeface="Times New Roman" pitchFamily="18" charset="0"/>
            </a:endParaRPr>
          </a:p>
        </p:txBody>
      </p:sp>
      <p:sp>
        <p:nvSpPr>
          <p:cNvPr id="60423" name="Text Box 7"/>
          <p:cNvSpPr txBox="1">
            <a:spLocks noChangeArrowheads="1"/>
          </p:cNvSpPr>
          <p:nvPr/>
        </p:nvSpPr>
        <p:spPr bwMode="auto">
          <a:xfrm>
            <a:off x="152400" y="6096000"/>
            <a:ext cx="8686800" cy="1330325"/>
          </a:xfrm>
          <a:prstGeom prst="rect">
            <a:avLst/>
          </a:prstGeom>
          <a:noFill/>
          <a:ln w="9525">
            <a:noFill/>
            <a:miter lim="800000"/>
            <a:headEnd/>
            <a:tailEnd/>
          </a:ln>
        </p:spPr>
        <p:txBody>
          <a:bodyPr>
            <a:spAutoFit/>
          </a:bodyPr>
          <a:lstStyle/>
          <a:p>
            <a:pPr>
              <a:spcBef>
                <a:spcPct val="20000"/>
              </a:spcBef>
              <a:buSzPct val="90000"/>
              <a:defRPr/>
            </a:pPr>
            <a:r>
              <a:rPr lang="en-US" sz="2600" dirty="0">
                <a:solidFill>
                  <a:srgbClr val="FFFFFF"/>
                </a:solidFill>
                <a:latin typeface="Tahoma"/>
                <a:cs typeface="Times New Roman" pitchFamily="18" charset="0"/>
              </a:rPr>
              <a:t>“I love having my choice, especially dessert” (David, 79)</a:t>
            </a:r>
          </a:p>
          <a:p>
            <a:pPr algn="l">
              <a:spcBef>
                <a:spcPct val="20000"/>
              </a:spcBef>
              <a:buSzPct val="90000"/>
              <a:buFontTx/>
              <a:buChar char="•"/>
              <a:defRPr/>
            </a:pPr>
            <a:endParaRPr lang="en-US" sz="2600" dirty="0">
              <a:solidFill>
                <a:srgbClr val="FFFFFF"/>
              </a:solidFill>
              <a:latin typeface="Tahoma" pitchFamily="34" charset="0"/>
            </a:endParaRPr>
          </a:p>
          <a:p>
            <a:pPr>
              <a:defRPr/>
            </a:pPr>
            <a:endParaRPr lang="en-US" sz="2400" dirty="0">
              <a:solidFill>
                <a:srgbClr val="990000"/>
              </a:solidFill>
              <a:latin typeface="Times New Roman" pitchFamily="18" charset="0"/>
            </a:endParaRPr>
          </a:p>
        </p:txBody>
      </p:sp>
      <p:pic>
        <p:nvPicPr>
          <p:cNvPr id="38919" name="Picture 2" descr="File0004"/>
          <p:cNvPicPr>
            <a:picLocks noChangeAspect="1" noChangeArrowheads="1"/>
          </p:cNvPicPr>
          <p:nvPr/>
        </p:nvPicPr>
        <p:blipFill>
          <a:blip r:embed="rId2" cstate="print"/>
          <a:srcRect/>
          <a:stretch>
            <a:fillRect/>
          </a:stretch>
        </p:blipFill>
        <p:spPr bwMode="auto">
          <a:xfrm>
            <a:off x="5148263" y="0"/>
            <a:ext cx="3995737" cy="53038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60421"/>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2000"/>
                                  </p:stCondLst>
                                  <p:childTnLst>
                                    <p:set>
                                      <p:cBhvr>
                                        <p:cTn id="9" dur="1" fill="hold">
                                          <p:stCondLst>
                                            <p:cond delay="499"/>
                                          </p:stCondLst>
                                        </p:cTn>
                                        <p:tgtEl>
                                          <p:spTgt spid="60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autoUpdateAnimBg="0"/>
      <p:bldP spid="60423"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3" descr="C:\Documents and Settings\SuzanneQ\My Documents\Suzannes Files\SuzyQMenuConcepts\Hot Food Cart\Website photos july 2006\dessertcart001.jpg"/>
          <p:cNvPicPr>
            <a:picLocks noChangeAspect="1" noChangeArrowheads="1"/>
          </p:cNvPicPr>
          <p:nvPr/>
        </p:nvPicPr>
        <p:blipFill>
          <a:blip r:embed="rId2" cstate="print"/>
          <a:srcRect/>
          <a:stretch>
            <a:fillRect/>
          </a:stretch>
        </p:blipFill>
        <p:spPr bwMode="auto">
          <a:xfrm>
            <a:off x="4716463" y="115888"/>
            <a:ext cx="4214812" cy="6564312"/>
          </a:xfrm>
          <a:prstGeom prst="rect">
            <a:avLst/>
          </a:prstGeom>
          <a:noFill/>
          <a:ln w="9525">
            <a:noFill/>
            <a:miter lim="800000"/>
            <a:headEnd/>
            <a:tailEnd/>
          </a:ln>
        </p:spPr>
      </p:pic>
      <p:sp>
        <p:nvSpPr>
          <p:cNvPr id="39939" name="TextBox 3"/>
          <p:cNvSpPr txBox="1">
            <a:spLocks noChangeArrowheads="1"/>
          </p:cNvSpPr>
          <p:nvPr/>
        </p:nvSpPr>
        <p:spPr bwMode="auto">
          <a:xfrm>
            <a:off x="214313" y="214313"/>
            <a:ext cx="3857625" cy="5280025"/>
          </a:xfrm>
          <a:prstGeom prst="rect">
            <a:avLst/>
          </a:prstGeom>
          <a:noFill/>
          <a:ln w="9525">
            <a:noFill/>
            <a:miter lim="800000"/>
            <a:headEnd/>
            <a:tailEnd/>
          </a:ln>
        </p:spPr>
        <p:txBody>
          <a:bodyPr>
            <a:spAutoFit/>
          </a:bodyPr>
          <a:lstStyle/>
          <a:p>
            <a:pPr>
              <a:lnSpc>
                <a:spcPct val="150000"/>
              </a:lnSpc>
            </a:pPr>
            <a:r>
              <a:rPr lang="en-US" sz="3600" u="sng">
                <a:solidFill>
                  <a:srgbClr val="FFFFFF"/>
                </a:solidFill>
                <a:latin typeface="Tahoma" pitchFamily="34" charset="0"/>
                <a:cs typeface="Tahoma" pitchFamily="34" charset="0"/>
              </a:rPr>
              <a:t>An idea! </a:t>
            </a:r>
          </a:p>
          <a:p>
            <a:pPr>
              <a:lnSpc>
                <a:spcPct val="150000"/>
              </a:lnSpc>
            </a:pPr>
            <a:r>
              <a:rPr lang="en-US" sz="2400">
                <a:solidFill>
                  <a:srgbClr val="FFFFFF"/>
                </a:solidFill>
                <a:latin typeface="Tahoma" pitchFamily="34" charset="0"/>
                <a:cs typeface="Tahoma" pitchFamily="34" charset="0"/>
              </a:rPr>
              <a:t>Save money by putting supplements on the dessert cart</a:t>
            </a:r>
          </a:p>
          <a:p>
            <a:pPr>
              <a:lnSpc>
                <a:spcPct val="150000"/>
              </a:lnSpc>
            </a:pPr>
            <a:endParaRPr lang="en-US" sz="2400">
              <a:solidFill>
                <a:srgbClr val="FFFFFF"/>
              </a:solidFill>
              <a:latin typeface="Tahoma" pitchFamily="34" charset="0"/>
              <a:cs typeface="Tahoma" pitchFamily="34" charset="0"/>
            </a:endParaRPr>
          </a:p>
          <a:p>
            <a:pPr>
              <a:lnSpc>
                <a:spcPct val="150000"/>
              </a:lnSpc>
            </a:pPr>
            <a:r>
              <a:rPr lang="en-CA" sz="2400">
                <a:solidFill>
                  <a:srgbClr val="FFFFFF"/>
                </a:solidFill>
                <a:latin typeface="Tahoma" pitchFamily="34" charset="0"/>
                <a:cs typeface="Tahoma" pitchFamily="34" charset="0"/>
              </a:rPr>
              <a:t>Fill up on</a:t>
            </a:r>
          </a:p>
          <a:p>
            <a:pPr>
              <a:lnSpc>
                <a:spcPct val="150000"/>
              </a:lnSpc>
            </a:pPr>
            <a:r>
              <a:rPr lang="en-CA" sz="2400">
                <a:solidFill>
                  <a:srgbClr val="FFFFFF"/>
                </a:solidFill>
                <a:latin typeface="Tahoma" pitchFamily="34" charset="0"/>
                <a:cs typeface="Tahoma" pitchFamily="34" charset="0"/>
              </a:rPr>
              <a:t> REAL FOOD FIRST</a:t>
            </a:r>
          </a:p>
          <a:p>
            <a:pPr>
              <a:lnSpc>
                <a:spcPct val="150000"/>
              </a:lnSpc>
            </a:pPr>
            <a:r>
              <a:rPr lang="en-CA" sz="2400">
                <a:solidFill>
                  <a:srgbClr val="FFFFFF"/>
                </a:solidFill>
                <a:latin typeface="Tahoma" pitchFamily="34" charset="0"/>
                <a:cs typeface="Tahoma" pitchFamily="34" charset="0"/>
              </a:rPr>
              <a:t> vs</a:t>
            </a:r>
          </a:p>
          <a:p>
            <a:pPr>
              <a:lnSpc>
                <a:spcPct val="150000"/>
              </a:lnSpc>
            </a:pPr>
            <a:r>
              <a:rPr lang="en-CA" sz="2400">
                <a:solidFill>
                  <a:srgbClr val="FFFFFF"/>
                </a:solidFill>
                <a:latin typeface="Tahoma" pitchFamily="34" charset="0"/>
                <a:cs typeface="Tahoma" pitchFamily="34" charset="0"/>
              </a:rPr>
              <a:t> $ supplements</a:t>
            </a:r>
            <a:endParaRPr lang="en-US" sz="2400">
              <a:solidFill>
                <a:srgbClr val="FFFFFF"/>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lide Number Placeholder 1"/>
          <p:cNvSpPr>
            <a:spLocks noGrp="1"/>
          </p:cNvSpPr>
          <p:nvPr>
            <p:ph type="sldNum" sz="quarter" idx="12"/>
          </p:nvPr>
        </p:nvSpPr>
        <p:spPr>
          <a:noFill/>
        </p:spPr>
        <p:txBody>
          <a:bodyPr/>
          <a:lstStyle/>
          <a:p>
            <a:fld id="{B76EADB6-F5E7-467D-96AC-AFBCE36B83BB}" type="slidenum">
              <a:rPr lang="en-US" smtClean="0">
                <a:solidFill>
                  <a:srgbClr val="545472"/>
                </a:solidFill>
              </a:rPr>
              <a:pPr/>
              <a:t>60</a:t>
            </a:fld>
            <a:endParaRPr lang="en-US" smtClean="0">
              <a:solidFill>
                <a:srgbClr val="545472"/>
              </a:solidFill>
            </a:endParaRPr>
          </a:p>
        </p:txBody>
      </p:sp>
      <p:sp>
        <p:nvSpPr>
          <p:cNvPr id="40963" name="TextBox 3"/>
          <p:cNvSpPr txBox="1">
            <a:spLocks noChangeArrowheads="1"/>
          </p:cNvSpPr>
          <p:nvPr/>
        </p:nvSpPr>
        <p:spPr bwMode="auto">
          <a:xfrm>
            <a:off x="0" y="0"/>
            <a:ext cx="9144000" cy="6370638"/>
          </a:xfrm>
          <a:prstGeom prst="rect">
            <a:avLst/>
          </a:prstGeom>
          <a:noFill/>
          <a:ln w="9525">
            <a:noFill/>
            <a:miter lim="800000"/>
            <a:headEnd/>
            <a:tailEnd/>
          </a:ln>
        </p:spPr>
        <p:txBody>
          <a:bodyPr>
            <a:spAutoFit/>
          </a:bodyPr>
          <a:lstStyle/>
          <a:p>
            <a:pPr algn="l"/>
            <a:r>
              <a:rPr lang="en-CA" sz="3600" b="1" u="sng">
                <a:solidFill>
                  <a:srgbClr val="FFFFFF"/>
                </a:solidFill>
                <a:latin typeface="Tahoma" pitchFamily="34" charset="0"/>
                <a:cs typeface="Tahoma" pitchFamily="34" charset="0"/>
              </a:rPr>
              <a:t>Idea:</a:t>
            </a:r>
            <a:r>
              <a:rPr lang="en-CA" sz="2400">
                <a:solidFill>
                  <a:srgbClr val="FFFFFF"/>
                </a:solidFill>
                <a:latin typeface="Tahoma" pitchFamily="34" charset="0"/>
                <a:cs typeface="Tahoma" pitchFamily="34" charset="0"/>
              </a:rPr>
              <a:t> </a:t>
            </a:r>
          </a:p>
          <a:p>
            <a:pPr algn="l"/>
            <a:r>
              <a:rPr lang="en-CA" sz="2400">
                <a:solidFill>
                  <a:srgbClr val="FFFFFF"/>
                </a:solidFill>
                <a:latin typeface="Tahoma" pitchFamily="34" charset="0"/>
                <a:cs typeface="Tahoma" pitchFamily="34" charset="0"/>
              </a:rPr>
              <a:t>Let’s not serve food/drinks that residents don’t want  = $$ saving!</a:t>
            </a:r>
          </a:p>
          <a:p>
            <a:pPr algn="l"/>
            <a:endParaRPr lang="en-CA" sz="3600" b="1" u="sng">
              <a:solidFill>
                <a:srgbClr val="FFFFFF"/>
              </a:solidFill>
              <a:latin typeface="Tahoma" pitchFamily="34" charset="0"/>
              <a:cs typeface="Tahoma" pitchFamily="34" charset="0"/>
            </a:endParaRPr>
          </a:p>
          <a:p>
            <a:pPr algn="l"/>
            <a:r>
              <a:rPr lang="en-CA" sz="3600" b="1" u="sng">
                <a:solidFill>
                  <a:srgbClr val="FFFFFF"/>
                </a:solidFill>
                <a:latin typeface="Tahoma" pitchFamily="34" charset="0"/>
                <a:cs typeface="Tahoma" pitchFamily="34" charset="0"/>
              </a:rPr>
              <a:t>Leftovers</a:t>
            </a:r>
          </a:p>
          <a:p>
            <a:pPr algn="l"/>
            <a:r>
              <a:rPr lang="en-CA" sz="2400">
                <a:solidFill>
                  <a:srgbClr val="FFFFFF"/>
                </a:solidFill>
                <a:latin typeface="Tahoma" pitchFamily="34" charset="0"/>
                <a:cs typeface="Tahoma" pitchFamily="34" charset="0"/>
              </a:rPr>
              <a:t>Great way to use leftovers that aren’t dished or plated out ($$)</a:t>
            </a:r>
          </a:p>
          <a:p>
            <a:pPr algn="l"/>
            <a:endParaRPr lang="en-CA" sz="2400">
              <a:solidFill>
                <a:srgbClr val="FFFFFF"/>
              </a:solidFill>
              <a:latin typeface="Tahoma" pitchFamily="34" charset="0"/>
              <a:cs typeface="Tahoma" pitchFamily="34" charset="0"/>
            </a:endParaRPr>
          </a:p>
          <a:p>
            <a:pPr algn="l">
              <a:buFont typeface="Wingdings" pitchFamily="2" charset="2"/>
              <a:buChar char="ü"/>
            </a:pPr>
            <a:r>
              <a:rPr lang="en-CA" sz="2400">
                <a:solidFill>
                  <a:srgbClr val="FFFFFF"/>
                </a:solidFill>
                <a:latin typeface="Tahoma" pitchFamily="34" charset="0"/>
                <a:cs typeface="Tahoma" pitchFamily="34" charset="0"/>
              </a:rPr>
              <a:t>Leftover muffins from bfst = coffee corner</a:t>
            </a:r>
          </a:p>
          <a:p>
            <a:pPr algn="l">
              <a:buFont typeface="Wingdings" pitchFamily="2" charset="2"/>
              <a:buChar char="ü"/>
            </a:pPr>
            <a:r>
              <a:rPr lang="en-CA" sz="2400">
                <a:solidFill>
                  <a:srgbClr val="FFFFFF"/>
                </a:solidFill>
                <a:latin typeface="Tahoma" pitchFamily="34" charset="0"/>
                <a:cs typeface="Tahoma" pitchFamily="34" charset="0"/>
              </a:rPr>
              <a:t>Leftover sandwiches at lunch = nourishment snack</a:t>
            </a:r>
          </a:p>
          <a:p>
            <a:pPr algn="l">
              <a:buFont typeface="Wingdings" pitchFamily="2" charset="2"/>
              <a:buChar char="ü"/>
            </a:pPr>
            <a:r>
              <a:rPr lang="en-CA" sz="2400">
                <a:solidFill>
                  <a:srgbClr val="FFFFFF"/>
                </a:solidFill>
                <a:latin typeface="Tahoma" pitchFamily="34" charset="0"/>
                <a:cs typeface="Tahoma" pitchFamily="34" charset="0"/>
              </a:rPr>
              <a:t>Leftover corn from supper = goes into tomorrow’s soup</a:t>
            </a:r>
          </a:p>
          <a:p>
            <a:pPr algn="l">
              <a:buFont typeface="Wingdings" pitchFamily="2" charset="2"/>
              <a:buChar char="ü"/>
            </a:pPr>
            <a:r>
              <a:rPr lang="en-CA" sz="2400">
                <a:solidFill>
                  <a:srgbClr val="FFFFFF"/>
                </a:solidFill>
                <a:latin typeface="Tahoma" pitchFamily="34" charset="0"/>
                <a:cs typeface="Tahoma" pitchFamily="34" charset="0"/>
              </a:rPr>
              <a:t>Variety of desserts (leftover desserts)</a:t>
            </a:r>
          </a:p>
          <a:p>
            <a:pPr algn="l">
              <a:buFont typeface="Wingdings" pitchFamily="2" charset="2"/>
              <a:buChar char="ü"/>
            </a:pPr>
            <a:r>
              <a:rPr lang="en-CA" sz="2400">
                <a:solidFill>
                  <a:srgbClr val="FFFFFF"/>
                </a:solidFill>
                <a:latin typeface="Tahoma" pitchFamily="34" charset="0"/>
                <a:cs typeface="Tahoma" pitchFamily="34" charset="0"/>
              </a:rPr>
              <a:t>No pre-poured juice</a:t>
            </a:r>
          </a:p>
          <a:p>
            <a:pPr algn="l"/>
            <a:endParaRPr lang="en-CA" sz="2400">
              <a:solidFill>
                <a:srgbClr val="FFFFFF"/>
              </a:solidFill>
              <a:latin typeface="Tahoma" pitchFamily="34" charset="0"/>
              <a:cs typeface="Tahoma" pitchFamily="34" charset="0"/>
            </a:endParaRPr>
          </a:p>
          <a:p>
            <a:pPr algn="l"/>
            <a:r>
              <a:rPr lang="en-CA" sz="3600" b="1" u="sng">
                <a:solidFill>
                  <a:srgbClr val="FFFFFF"/>
                </a:solidFill>
                <a:latin typeface="Tahoma" pitchFamily="34" charset="0"/>
                <a:cs typeface="Tahoma" pitchFamily="34" charset="0"/>
              </a:rPr>
              <a:t>Licensing</a:t>
            </a:r>
          </a:p>
          <a:p>
            <a:pPr algn="l"/>
            <a:r>
              <a:rPr lang="en-CA" sz="2400">
                <a:solidFill>
                  <a:srgbClr val="FFFFFF"/>
                </a:solidFill>
                <a:latin typeface="Tahoma" pitchFamily="34" charset="0"/>
                <a:cs typeface="Tahoma" pitchFamily="34" charset="0"/>
              </a:rPr>
              <a:t>provide and offer based on CFG….but ASK the residents first, serve if they want it</a:t>
            </a:r>
            <a:endParaRPr lang="en-US" sz="2400">
              <a:solidFill>
                <a:srgbClr val="545472"/>
              </a:solidFill>
              <a:latin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lide Number Placeholder 1"/>
          <p:cNvSpPr>
            <a:spLocks noGrp="1"/>
          </p:cNvSpPr>
          <p:nvPr>
            <p:ph type="sldNum" sz="quarter" idx="12"/>
          </p:nvPr>
        </p:nvSpPr>
        <p:spPr>
          <a:noFill/>
        </p:spPr>
        <p:txBody>
          <a:bodyPr/>
          <a:lstStyle/>
          <a:p>
            <a:fld id="{988DC92A-E456-4A69-B3BA-9B5E5490A67E}" type="slidenum">
              <a:rPr lang="en-US" smtClean="0">
                <a:solidFill>
                  <a:srgbClr val="545472"/>
                </a:solidFill>
              </a:rPr>
              <a:pPr/>
              <a:t>61</a:t>
            </a:fld>
            <a:endParaRPr lang="en-US" smtClean="0">
              <a:solidFill>
                <a:srgbClr val="545472"/>
              </a:solidFill>
            </a:endParaRPr>
          </a:p>
        </p:txBody>
      </p:sp>
      <p:sp>
        <p:nvSpPr>
          <p:cNvPr id="41987" name="TextBox 2"/>
          <p:cNvSpPr txBox="1">
            <a:spLocks noChangeArrowheads="1"/>
          </p:cNvSpPr>
          <p:nvPr/>
        </p:nvSpPr>
        <p:spPr bwMode="auto">
          <a:xfrm>
            <a:off x="0" y="0"/>
            <a:ext cx="9144000" cy="6678613"/>
          </a:xfrm>
          <a:prstGeom prst="rect">
            <a:avLst/>
          </a:prstGeom>
          <a:noFill/>
          <a:ln w="9525">
            <a:noFill/>
            <a:miter lim="800000"/>
            <a:headEnd/>
            <a:tailEnd/>
          </a:ln>
        </p:spPr>
        <p:txBody>
          <a:bodyPr>
            <a:spAutoFit/>
          </a:bodyPr>
          <a:lstStyle/>
          <a:p>
            <a:r>
              <a:rPr lang="en-US" sz="3600" u="sng">
                <a:solidFill>
                  <a:srgbClr val="FFFFFF"/>
                </a:solidFill>
                <a:latin typeface="Tahoma" pitchFamily="34" charset="0"/>
                <a:cs typeface="Tahoma" pitchFamily="34" charset="0"/>
              </a:rPr>
              <a:t>Helpful “Culture Change” resources</a:t>
            </a:r>
          </a:p>
          <a:p>
            <a:pPr algn="l"/>
            <a:endParaRPr lang="en-US" sz="2400">
              <a:solidFill>
                <a:srgbClr val="FFFFFF"/>
              </a:solidFill>
              <a:latin typeface="Times New Roman" pitchFamily="18" charset="0"/>
            </a:endParaRPr>
          </a:p>
          <a:p>
            <a:pPr algn="l"/>
            <a:r>
              <a:rPr lang="en-US" sz="3600">
                <a:solidFill>
                  <a:srgbClr val="FFFFFF"/>
                </a:solidFill>
                <a:latin typeface="Tahoma" pitchFamily="34" charset="0"/>
                <a:cs typeface="Tahoma" pitchFamily="34" charset="0"/>
              </a:rPr>
              <a:t>www.pioneernetwork.net  (BEST!)</a:t>
            </a:r>
          </a:p>
          <a:p>
            <a:pPr algn="l"/>
            <a:r>
              <a:rPr lang="en-CA" sz="3600">
                <a:solidFill>
                  <a:srgbClr val="FFFFFF"/>
                </a:solidFill>
                <a:latin typeface="Tahoma" pitchFamily="34" charset="0"/>
                <a:cs typeface="Tahoma" pitchFamily="34" charset="0"/>
              </a:rPr>
              <a:t> </a:t>
            </a:r>
            <a:endParaRPr lang="en-US" sz="3600">
              <a:solidFill>
                <a:srgbClr val="FFFFFF"/>
              </a:solidFill>
              <a:latin typeface="Tahoma" pitchFamily="34" charset="0"/>
              <a:cs typeface="Tahoma" pitchFamily="34" charset="0"/>
            </a:endParaRPr>
          </a:p>
          <a:p>
            <a:pPr algn="l"/>
            <a:r>
              <a:rPr lang="en-US" sz="3600" b="1">
                <a:solidFill>
                  <a:srgbClr val="FFFF00"/>
                </a:solidFill>
                <a:latin typeface="Tahoma" pitchFamily="34" charset="0"/>
                <a:cs typeface="Tahoma" pitchFamily="34" charset="0"/>
              </a:rPr>
              <a:t>*</a:t>
            </a:r>
            <a:r>
              <a:rPr lang="en-US" sz="3200" u="sng">
                <a:solidFill>
                  <a:srgbClr val="FFFF00"/>
                </a:solidFill>
                <a:latin typeface="Tahoma" pitchFamily="34" charset="0"/>
                <a:cs typeface="Tahoma" pitchFamily="34" charset="0"/>
              </a:rPr>
              <a:t>New Dining Standards &amp; tool kit *</a:t>
            </a:r>
            <a:r>
              <a:rPr lang="en-US" sz="3200" b="1" u="sng">
                <a:solidFill>
                  <a:srgbClr val="FFFF00"/>
                </a:solidFill>
                <a:latin typeface="Tahoma" pitchFamily="34" charset="0"/>
                <a:cs typeface="Tahoma" pitchFamily="34" charset="0"/>
              </a:rPr>
              <a:t> </a:t>
            </a:r>
            <a:endParaRPr lang="en-US" sz="3200" b="1">
              <a:solidFill>
                <a:srgbClr val="FFFF00"/>
              </a:solidFill>
              <a:latin typeface="Tahoma" pitchFamily="34" charset="0"/>
              <a:cs typeface="Tahoma" pitchFamily="34" charset="0"/>
            </a:endParaRPr>
          </a:p>
          <a:p>
            <a:pPr algn="l"/>
            <a:endParaRPr lang="en-US" sz="3600">
              <a:solidFill>
                <a:srgbClr val="FFFFFF"/>
              </a:solidFill>
              <a:latin typeface="Tahoma" pitchFamily="34" charset="0"/>
              <a:cs typeface="Tahoma" pitchFamily="34" charset="0"/>
            </a:endParaRPr>
          </a:p>
          <a:p>
            <a:pPr algn="l"/>
            <a:r>
              <a:rPr lang="en-US" sz="3200">
                <a:solidFill>
                  <a:srgbClr val="FFFFFF"/>
                </a:solidFill>
                <a:latin typeface="Tahoma" pitchFamily="34" charset="0"/>
                <a:cs typeface="Tahoma" pitchFamily="34" charset="0"/>
              </a:rPr>
              <a:t>www.actionpact.com = </a:t>
            </a:r>
            <a:r>
              <a:rPr lang="en-US">
                <a:solidFill>
                  <a:srgbClr val="FFFFFF"/>
                </a:solidFill>
                <a:latin typeface="Tahoma" pitchFamily="34" charset="0"/>
                <a:cs typeface="Tahoma" pitchFamily="34" charset="0"/>
              </a:rPr>
              <a:t>“Changing communities, changing lives”</a:t>
            </a:r>
          </a:p>
          <a:p>
            <a:pPr algn="l"/>
            <a:endParaRPr lang="en-US" sz="3200">
              <a:solidFill>
                <a:srgbClr val="FFFFFF"/>
              </a:solidFill>
              <a:latin typeface="Tahoma" pitchFamily="34" charset="0"/>
              <a:cs typeface="Tahoma" pitchFamily="34" charset="0"/>
            </a:endParaRPr>
          </a:p>
          <a:p>
            <a:pPr algn="l"/>
            <a:r>
              <a:rPr lang="en-US" sz="3200">
                <a:solidFill>
                  <a:srgbClr val="FFFFFF"/>
                </a:solidFill>
                <a:latin typeface="Tahoma" pitchFamily="34" charset="0"/>
                <a:cs typeface="Tahoma" pitchFamily="34" charset="0"/>
              </a:rPr>
              <a:t>www.changeculturenow.com</a:t>
            </a:r>
          </a:p>
          <a:p>
            <a:pPr algn="l"/>
            <a:endParaRPr lang="en-US" sz="3200">
              <a:solidFill>
                <a:srgbClr val="FFFFFF"/>
              </a:solidFill>
              <a:latin typeface="Tahoma" pitchFamily="34" charset="0"/>
              <a:cs typeface="Tahoma" pitchFamily="34" charset="0"/>
            </a:endParaRPr>
          </a:p>
          <a:p>
            <a:pPr algn="l"/>
            <a:r>
              <a:rPr lang="en-US" sz="3200">
                <a:solidFill>
                  <a:srgbClr val="FFFFFF"/>
                </a:solidFill>
                <a:latin typeface="Tahoma" pitchFamily="34" charset="0"/>
                <a:cs typeface="Tahoma" pitchFamily="34" charset="0"/>
              </a:rPr>
              <a:t>www.ChangingAging.org</a:t>
            </a:r>
          </a:p>
          <a:p>
            <a:pPr algn="l"/>
            <a:endParaRPr lang="en-CA" sz="3200">
              <a:solidFill>
                <a:srgbClr val="FFFFFF"/>
              </a:solidFill>
              <a:latin typeface="Tahoma" pitchFamily="34" charset="0"/>
              <a:cs typeface="Tahoma" pitchFamily="34" charset="0"/>
            </a:endParaRPr>
          </a:p>
          <a:p>
            <a:pPr algn="l"/>
            <a:r>
              <a:rPr lang="en-CA" sz="3200">
                <a:solidFill>
                  <a:srgbClr val="FFFFFF"/>
                </a:solidFill>
                <a:latin typeface="Tahoma" pitchFamily="34" charset="0"/>
                <a:cs typeface="Tahoma" pitchFamily="34" charset="0"/>
              </a:rPr>
              <a:t>www.edenalt.com</a:t>
            </a:r>
            <a:endParaRPr lang="en-US" sz="4000">
              <a:solidFill>
                <a:srgbClr val="545472"/>
              </a:solidFill>
              <a:latin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Slide Number Placeholder 1"/>
          <p:cNvSpPr>
            <a:spLocks noGrp="1"/>
          </p:cNvSpPr>
          <p:nvPr>
            <p:ph type="sldNum" sz="quarter" idx="12"/>
          </p:nvPr>
        </p:nvSpPr>
        <p:spPr>
          <a:noFill/>
        </p:spPr>
        <p:txBody>
          <a:bodyPr/>
          <a:lstStyle/>
          <a:p>
            <a:fld id="{B7490C89-8AF8-461A-84BD-26B0A3E6556F}" type="slidenum">
              <a:rPr lang="en-US" smtClean="0">
                <a:solidFill>
                  <a:srgbClr val="545472"/>
                </a:solidFill>
              </a:rPr>
              <a:pPr/>
              <a:t>62</a:t>
            </a:fld>
            <a:endParaRPr lang="en-US" smtClean="0">
              <a:solidFill>
                <a:srgbClr val="545472"/>
              </a:solidFill>
            </a:endParaRPr>
          </a:p>
        </p:txBody>
      </p:sp>
      <p:sp>
        <p:nvSpPr>
          <p:cNvPr id="6" name="TextBox 5"/>
          <p:cNvSpPr txBox="1"/>
          <p:nvPr/>
        </p:nvSpPr>
        <p:spPr>
          <a:xfrm>
            <a:off x="107950" y="115888"/>
            <a:ext cx="9036050" cy="2924175"/>
          </a:xfrm>
          <a:prstGeom prst="rect">
            <a:avLst/>
          </a:prstGeom>
          <a:noFill/>
        </p:spPr>
        <p:txBody>
          <a:bodyPr>
            <a:spAutoFit/>
          </a:bodyPr>
          <a:lstStyle/>
          <a:p>
            <a:pPr>
              <a:defRPr/>
            </a:pPr>
            <a:r>
              <a:rPr lang="en-CA" sz="2400" dirty="0">
                <a:solidFill>
                  <a:srgbClr val="FFFFFF"/>
                </a:solidFill>
                <a:latin typeface="Tahoma"/>
              </a:rPr>
              <a:t>Please print off the Dining Standards… </a:t>
            </a:r>
          </a:p>
          <a:p>
            <a:pPr>
              <a:defRPr/>
            </a:pPr>
            <a:r>
              <a:rPr lang="en-CA" sz="2400" dirty="0">
                <a:solidFill>
                  <a:srgbClr val="FFFFFF"/>
                </a:solidFill>
                <a:latin typeface="Tahoma"/>
              </a:rPr>
              <a:t>read it, share it, teach staff with it.</a:t>
            </a:r>
          </a:p>
          <a:p>
            <a:pPr>
              <a:defRPr/>
            </a:pPr>
            <a:r>
              <a:rPr lang="en-CA" sz="2400" dirty="0">
                <a:solidFill>
                  <a:srgbClr val="FFFFFF"/>
                </a:solidFill>
                <a:latin typeface="Tahoma"/>
              </a:rPr>
              <a:t> This is your document for change in the dining room.</a:t>
            </a:r>
          </a:p>
          <a:p>
            <a:pPr>
              <a:defRPr/>
            </a:pPr>
            <a:endParaRPr lang="en-CA" sz="2400" dirty="0">
              <a:solidFill>
                <a:srgbClr val="FFFFFF"/>
              </a:solidFill>
              <a:latin typeface="Tahoma"/>
            </a:endParaRPr>
          </a:p>
          <a:p>
            <a:pPr>
              <a:defRPr/>
            </a:pPr>
            <a:r>
              <a:rPr lang="en-CA" sz="4000" dirty="0">
                <a:solidFill>
                  <a:srgbClr val="FFFFFF"/>
                </a:solidFill>
                <a:latin typeface="Tahoma"/>
              </a:rPr>
              <a:t>www.pioneernetwork.net</a:t>
            </a:r>
          </a:p>
          <a:p>
            <a:pPr algn="l">
              <a:defRPr/>
            </a:pPr>
            <a:endParaRPr lang="en-CA" sz="2400" dirty="0">
              <a:solidFill>
                <a:srgbClr val="FFFFFF"/>
              </a:solidFill>
              <a:latin typeface="Times New Roman" pitchFamily="18" charset="0"/>
            </a:endParaRPr>
          </a:p>
          <a:p>
            <a:pPr algn="l">
              <a:defRPr/>
            </a:pPr>
            <a:endParaRPr lang="en-US" sz="2400" dirty="0">
              <a:solidFill>
                <a:srgbClr val="545472"/>
              </a:solidFill>
              <a:latin typeface="Times New Roman" pitchFamily="18" charset="0"/>
            </a:endParaRPr>
          </a:p>
        </p:txBody>
      </p:sp>
      <p:pic>
        <p:nvPicPr>
          <p:cNvPr id="43012" name="Picture 2"/>
          <p:cNvPicPr>
            <a:picLocks noChangeAspect="1" noChangeArrowheads="1"/>
          </p:cNvPicPr>
          <p:nvPr/>
        </p:nvPicPr>
        <p:blipFill>
          <a:blip r:embed="rId2" cstate="print"/>
          <a:srcRect/>
          <a:stretch>
            <a:fillRect/>
          </a:stretch>
        </p:blipFill>
        <p:spPr bwMode="auto">
          <a:xfrm>
            <a:off x="395288" y="2349500"/>
            <a:ext cx="5040312" cy="3779838"/>
          </a:xfrm>
          <a:prstGeom prst="rect">
            <a:avLst/>
          </a:prstGeom>
          <a:noFill/>
          <a:ln w="9525">
            <a:noFill/>
            <a:miter lim="800000"/>
            <a:headEnd/>
            <a:tailEnd/>
          </a:ln>
        </p:spPr>
      </p:pic>
      <p:pic>
        <p:nvPicPr>
          <p:cNvPr id="43013" name="Picture 3"/>
          <p:cNvPicPr>
            <a:picLocks noChangeAspect="1" noChangeArrowheads="1"/>
          </p:cNvPicPr>
          <p:nvPr/>
        </p:nvPicPr>
        <p:blipFill>
          <a:blip r:embed="rId3" cstate="print"/>
          <a:srcRect/>
          <a:stretch>
            <a:fillRect/>
          </a:stretch>
        </p:blipFill>
        <p:spPr bwMode="auto">
          <a:xfrm>
            <a:off x="6011863" y="2349500"/>
            <a:ext cx="2898775" cy="3862388"/>
          </a:xfrm>
          <a:prstGeom prst="rect">
            <a:avLst/>
          </a:prstGeom>
          <a:noFill/>
          <a:ln w="9525">
            <a:noFill/>
            <a:miter lim="800000"/>
            <a:headEnd/>
            <a:tailEnd/>
          </a:ln>
        </p:spPr>
      </p:pic>
      <p:sp>
        <p:nvSpPr>
          <p:cNvPr id="43014" name="TextBox 6"/>
          <p:cNvSpPr txBox="1">
            <a:spLocks noChangeArrowheads="1"/>
          </p:cNvSpPr>
          <p:nvPr/>
        </p:nvSpPr>
        <p:spPr bwMode="auto">
          <a:xfrm>
            <a:off x="6443663" y="6237288"/>
            <a:ext cx="2089150" cy="523875"/>
          </a:xfrm>
          <a:prstGeom prst="rect">
            <a:avLst/>
          </a:prstGeom>
          <a:noFill/>
          <a:ln w="9525">
            <a:noFill/>
            <a:miter lim="800000"/>
            <a:headEnd/>
            <a:tailEnd/>
          </a:ln>
        </p:spPr>
        <p:txBody>
          <a:bodyPr>
            <a:spAutoFit/>
          </a:bodyPr>
          <a:lstStyle/>
          <a:p>
            <a:r>
              <a:rPr lang="en-CA" sz="2800" b="1">
                <a:solidFill>
                  <a:srgbClr val="000000"/>
                </a:solidFill>
                <a:latin typeface="Times New Roman" pitchFamily="18" charset="0"/>
              </a:rPr>
              <a:t>My copy</a:t>
            </a:r>
            <a:endParaRPr lang="en-US" sz="2800" b="1">
              <a:solidFill>
                <a:srgbClr val="000000"/>
              </a:solidFill>
              <a:latin typeface="Times New Roman" pitchFamily="18" charset="0"/>
            </a:endParaRPr>
          </a:p>
        </p:txBody>
      </p:sp>
      <p:sp>
        <p:nvSpPr>
          <p:cNvPr id="43015" name="TextBox 7"/>
          <p:cNvSpPr txBox="1">
            <a:spLocks noChangeArrowheads="1"/>
          </p:cNvSpPr>
          <p:nvPr/>
        </p:nvSpPr>
        <p:spPr bwMode="auto">
          <a:xfrm>
            <a:off x="395288" y="6165850"/>
            <a:ext cx="4897437" cy="522288"/>
          </a:xfrm>
          <a:prstGeom prst="rect">
            <a:avLst/>
          </a:prstGeom>
          <a:noFill/>
          <a:ln w="9525">
            <a:noFill/>
            <a:miter lim="800000"/>
            <a:headEnd/>
            <a:tailEnd/>
          </a:ln>
        </p:spPr>
        <p:txBody>
          <a:bodyPr>
            <a:spAutoFit/>
          </a:bodyPr>
          <a:lstStyle/>
          <a:p>
            <a:r>
              <a:rPr lang="en-CA" sz="2800" b="1">
                <a:solidFill>
                  <a:srgbClr val="000000"/>
                </a:solidFill>
                <a:latin typeface="Times New Roman" pitchFamily="18" charset="0"/>
              </a:rPr>
              <a:t>Website looks like this</a:t>
            </a:r>
            <a:endParaRPr lang="en-US" sz="2800" b="1">
              <a:solidFill>
                <a:srgbClr val="000000"/>
              </a:solidFill>
              <a:latin typeface="Times New Roman" pitchFamily="18" charset="0"/>
            </a:endParaRPr>
          </a:p>
        </p:txBody>
      </p:sp>
      <p:pic>
        <p:nvPicPr>
          <p:cNvPr id="43016" name="Picture 7" descr="C:\Users\Suzanne\AppData\Local\Microsoft\Windows\INetCache\IE\RBHYDYYN\large-arrow-go-right-0-6038[1].gif"/>
          <p:cNvPicPr>
            <a:picLocks noChangeAspect="1" noChangeArrowheads="1"/>
          </p:cNvPicPr>
          <p:nvPr/>
        </p:nvPicPr>
        <p:blipFill>
          <a:blip r:embed="rId4" cstate="print"/>
          <a:srcRect/>
          <a:stretch>
            <a:fillRect/>
          </a:stretch>
        </p:blipFill>
        <p:spPr bwMode="auto">
          <a:xfrm rot="-3380789">
            <a:off x="545306" y="6220619"/>
            <a:ext cx="519113" cy="409575"/>
          </a:xfrm>
          <a:prstGeom prst="rect">
            <a:avLst/>
          </a:prstGeom>
          <a:noFill/>
          <a:ln w="9525">
            <a:noFill/>
            <a:miter lim="800000"/>
            <a:headEnd/>
            <a:tailEnd/>
          </a:ln>
        </p:spPr>
      </p:pic>
      <p:pic>
        <p:nvPicPr>
          <p:cNvPr id="43017" name="Picture 8" descr="C:\Users\Suzanne\AppData\Local\Microsoft\Windows\INetCache\IE\DIDPPGFB\large-arrow-orange-left-66.6-6040[1].gif"/>
          <p:cNvPicPr>
            <a:picLocks noChangeAspect="1" noChangeArrowheads="1"/>
          </p:cNvPicPr>
          <p:nvPr/>
        </p:nvPicPr>
        <p:blipFill>
          <a:blip r:embed="rId5" cstate="print"/>
          <a:srcRect/>
          <a:stretch>
            <a:fillRect/>
          </a:stretch>
        </p:blipFill>
        <p:spPr bwMode="auto">
          <a:xfrm>
            <a:off x="6443663" y="6308725"/>
            <a:ext cx="341312" cy="360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Slide Number Placeholder 1"/>
          <p:cNvSpPr>
            <a:spLocks noGrp="1"/>
          </p:cNvSpPr>
          <p:nvPr>
            <p:ph type="sldNum" sz="quarter" idx="12"/>
          </p:nvPr>
        </p:nvSpPr>
        <p:spPr>
          <a:noFill/>
        </p:spPr>
        <p:txBody>
          <a:bodyPr/>
          <a:lstStyle/>
          <a:p>
            <a:fld id="{949DF081-247E-43B7-A903-CEA93A813106}" type="slidenum">
              <a:rPr lang="en-US" smtClean="0">
                <a:solidFill>
                  <a:srgbClr val="545472"/>
                </a:solidFill>
              </a:rPr>
              <a:pPr/>
              <a:t>63</a:t>
            </a:fld>
            <a:endParaRPr lang="en-US" smtClean="0">
              <a:solidFill>
                <a:srgbClr val="545472"/>
              </a:solidFill>
            </a:endParaRPr>
          </a:p>
        </p:txBody>
      </p:sp>
      <p:pic>
        <p:nvPicPr>
          <p:cNvPr id="44035" name="Picture 2" descr="Stanford Place Team 2012.jpg"/>
          <p:cNvPicPr>
            <a:picLocks noChangeAspect="1"/>
          </p:cNvPicPr>
          <p:nvPr/>
        </p:nvPicPr>
        <p:blipFill>
          <a:blip r:embed="rId2" cstate="print"/>
          <a:srcRect/>
          <a:stretch>
            <a:fillRect/>
          </a:stretch>
        </p:blipFill>
        <p:spPr bwMode="auto">
          <a:xfrm>
            <a:off x="755650" y="836613"/>
            <a:ext cx="7848600" cy="5886450"/>
          </a:xfrm>
          <a:prstGeom prst="rect">
            <a:avLst/>
          </a:prstGeom>
          <a:noFill/>
          <a:ln w="9525">
            <a:noFill/>
            <a:miter lim="800000"/>
            <a:headEnd/>
            <a:tailEnd/>
          </a:ln>
        </p:spPr>
      </p:pic>
      <p:sp>
        <p:nvSpPr>
          <p:cNvPr id="4" name="TextBox 3"/>
          <p:cNvSpPr txBox="1"/>
          <p:nvPr/>
        </p:nvSpPr>
        <p:spPr>
          <a:xfrm>
            <a:off x="1476375" y="0"/>
            <a:ext cx="6840538" cy="584200"/>
          </a:xfrm>
          <a:prstGeom prst="rect">
            <a:avLst/>
          </a:prstGeom>
          <a:noFill/>
        </p:spPr>
        <p:txBody>
          <a:bodyPr>
            <a:spAutoFit/>
          </a:bodyPr>
          <a:lstStyle/>
          <a:p>
            <a:pPr>
              <a:defRPr/>
            </a:pPr>
            <a:r>
              <a:rPr lang="en-CA" sz="3200" dirty="0">
                <a:solidFill>
                  <a:srgbClr val="FFFFFF"/>
                </a:solidFill>
                <a:latin typeface="Tahoma"/>
              </a:rPr>
              <a:t>Some examples...</a:t>
            </a:r>
            <a:endParaRPr lang="en-US" sz="3200" dirty="0">
              <a:solidFill>
                <a:srgbClr val="FFFFFF"/>
              </a:solidFill>
              <a:latin typeface="Tahoma"/>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Slide Number Placeholder 1"/>
          <p:cNvSpPr>
            <a:spLocks noGrp="1"/>
          </p:cNvSpPr>
          <p:nvPr>
            <p:ph type="sldNum" sz="quarter" idx="12"/>
          </p:nvPr>
        </p:nvSpPr>
        <p:spPr>
          <a:noFill/>
        </p:spPr>
        <p:txBody>
          <a:bodyPr/>
          <a:lstStyle/>
          <a:p>
            <a:fld id="{1C8531AE-D98A-4BEE-93A8-8BB159D90140}" type="slidenum">
              <a:rPr lang="en-US" smtClean="0">
                <a:solidFill>
                  <a:srgbClr val="545472"/>
                </a:solidFill>
              </a:rPr>
              <a:pPr/>
              <a:t>64</a:t>
            </a:fld>
            <a:endParaRPr lang="en-US" smtClean="0">
              <a:solidFill>
                <a:srgbClr val="545472"/>
              </a:solidFill>
            </a:endParaRPr>
          </a:p>
        </p:txBody>
      </p:sp>
      <p:pic>
        <p:nvPicPr>
          <p:cNvPr id="45059" name="Picture 1"/>
          <p:cNvPicPr>
            <a:picLocks noChangeAspect="1" noChangeArrowheads="1"/>
          </p:cNvPicPr>
          <p:nvPr/>
        </p:nvPicPr>
        <p:blipFill>
          <a:blip r:embed="rId2" cstate="print"/>
          <a:srcRect/>
          <a:stretch>
            <a:fillRect/>
          </a:stretch>
        </p:blipFill>
        <p:spPr bwMode="auto">
          <a:xfrm>
            <a:off x="0" y="0"/>
            <a:ext cx="8953500" cy="671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Slide Number Placeholder 1"/>
          <p:cNvSpPr>
            <a:spLocks noGrp="1"/>
          </p:cNvSpPr>
          <p:nvPr>
            <p:ph type="sldNum" sz="quarter" idx="12"/>
          </p:nvPr>
        </p:nvSpPr>
        <p:spPr>
          <a:noFill/>
        </p:spPr>
        <p:txBody>
          <a:bodyPr/>
          <a:lstStyle/>
          <a:p>
            <a:fld id="{3C62E584-E478-44C7-9D7A-830842BBC47E}" type="slidenum">
              <a:rPr lang="en-US" smtClean="0">
                <a:solidFill>
                  <a:srgbClr val="545472"/>
                </a:solidFill>
              </a:rPr>
              <a:pPr/>
              <a:t>65</a:t>
            </a:fld>
            <a:endParaRPr lang="en-US" smtClean="0">
              <a:solidFill>
                <a:srgbClr val="545472"/>
              </a:solidFill>
            </a:endParaRPr>
          </a:p>
        </p:txBody>
      </p:sp>
      <p:pic>
        <p:nvPicPr>
          <p:cNvPr id="46083" name="Picture 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Slide Number Placeholder 1"/>
          <p:cNvSpPr>
            <a:spLocks noGrp="1"/>
          </p:cNvSpPr>
          <p:nvPr>
            <p:ph type="sldNum" sz="quarter" idx="12"/>
          </p:nvPr>
        </p:nvSpPr>
        <p:spPr>
          <a:noFill/>
        </p:spPr>
        <p:txBody>
          <a:bodyPr/>
          <a:lstStyle/>
          <a:p>
            <a:fld id="{B8904BB3-01D2-4C4C-A760-40DF75DC9960}" type="slidenum">
              <a:rPr lang="en-US" smtClean="0">
                <a:solidFill>
                  <a:srgbClr val="545472"/>
                </a:solidFill>
              </a:rPr>
              <a:pPr/>
              <a:t>66</a:t>
            </a:fld>
            <a:endParaRPr lang="en-US" smtClean="0">
              <a:solidFill>
                <a:srgbClr val="545472"/>
              </a:solidFill>
            </a:endParaRPr>
          </a:p>
        </p:txBody>
      </p:sp>
      <p:pic>
        <p:nvPicPr>
          <p:cNvPr id="47107" name="Picture 2" descr="cid:image006.jpg@01C99C21.08188BD0"/>
          <p:cNvPicPr>
            <a:picLocks noChangeAspect="1" noChangeArrowheads="1"/>
          </p:cNvPicPr>
          <p:nvPr/>
        </p:nvPicPr>
        <p:blipFill>
          <a:blip r:embed="rId2" r:link="rId3" cstate="print"/>
          <a:srcRect/>
          <a:stretch>
            <a:fillRect/>
          </a:stretch>
        </p:blipFill>
        <p:spPr bwMode="auto">
          <a:xfrm>
            <a:off x="395288" y="593725"/>
            <a:ext cx="8388350" cy="6264275"/>
          </a:xfrm>
          <a:prstGeom prst="rect">
            <a:avLst/>
          </a:prstGeom>
          <a:noFill/>
          <a:ln w="9525">
            <a:noFill/>
            <a:miter lim="800000"/>
            <a:headEnd/>
            <a:tailEnd/>
          </a:ln>
        </p:spPr>
      </p:pic>
      <p:sp>
        <p:nvSpPr>
          <p:cNvPr id="47108" name="TextBox 3"/>
          <p:cNvSpPr txBox="1">
            <a:spLocks noChangeArrowheads="1"/>
          </p:cNvSpPr>
          <p:nvPr/>
        </p:nvSpPr>
        <p:spPr bwMode="auto">
          <a:xfrm>
            <a:off x="827088" y="115888"/>
            <a:ext cx="7921625" cy="461962"/>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rPr>
              <a:t>Food easily transported to each dining room &amp; served.</a:t>
            </a:r>
            <a:endParaRPr lang="en-CA" sz="2400">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lide Number Placeholder 1"/>
          <p:cNvSpPr>
            <a:spLocks noGrp="1"/>
          </p:cNvSpPr>
          <p:nvPr>
            <p:ph type="sldNum" sz="quarter" idx="12"/>
          </p:nvPr>
        </p:nvSpPr>
        <p:spPr>
          <a:noFill/>
        </p:spPr>
        <p:txBody>
          <a:bodyPr/>
          <a:lstStyle/>
          <a:p>
            <a:fld id="{301DA77F-980C-40C2-98B8-FA311DACF1BC}" type="slidenum">
              <a:rPr lang="en-US" smtClean="0">
                <a:solidFill>
                  <a:srgbClr val="545472"/>
                </a:solidFill>
              </a:rPr>
              <a:pPr/>
              <a:t>67</a:t>
            </a:fld>
            <a:endParaRPr lang="en-US" smtClean="0">
              <a:solidFill>
                <a:srgbClr val="545472"/>
              </a:solidFill>
            </a:endParaRPr>
          </a:p>
        </p:txBody>
      </p:sp>
      <p:pic>
        <p:nvPicPr>
          <p:cNvPr id="48131" name="Picture 2" descr="cid:image008.jpg@01C99C21.08188BD0"/>
          <p:cNvPicPr>
            <a:picLocks noChangeAspect="1" noChangeArrowheads="1"/>
          </p:cNvPicPr>
          <p:nvPr/>
        </p:nvPicPr>
        <p:blipFill>
          <a:blip r:embed="rId2" r:link="rId3" cstate="print"/>
          <a:srcRect/>
          <a:stretch>
            <a:fillRect/>
          </a:stretch>
        </p:blipFill>
        <p:spPr bwMode="auto">
          <a:xfrm>
            <a:off x="395288" y="620713"/>
            <a:ext cx="8461375" cy="6330950"/>
          </a:xfrm>
          <a:prstGeom prst="rect">
            <a:avLst/>
          </a:prstGeom>
          <a:noFill/>
          <a:ln w="9525">
            <a:noFill/>
            <a:miter lim="800000"/>
            <a:headEnd/>
            <a:tailEnd/>
          </a:ln>
        </p:spPr>
      </p:pic>
      <p:sp>
        <p:nvSpPr>
          <p:cNvPr id="48132" name="TextBox 3"/>
          <p:cNvSpPr txBox="1">
            <a:spLocks noChangeArrowheads="1"/>
          </p:cNvSpPr>
          <p:nvPr/>
        </p:nvSpPr>
        <p:spPr bwMode="auto">
          <a:xfrm>
            <a:off x="0" y="0"/>
            <a:ext cx="9144000" cy="461963"/>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rPr>
              <a:t>Self – determination….not pre-determiation for them = Respect!</a:t>
            </a:r>
            <a:endParaRPr lang="en-CA" sz="2400">
              <a:solidFill>
                <a:srgbClr val="FFFFFF"/>
              </a:solidFill>
              <a:latin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Slide Number Placeholder 1"/>
          <p:cNvSpPr>
            <a:spLocks noGrp="1"/>
          </p:cNvSpPr>
          <p:nvPr>
            <p:ph type="sldNum" sz="quarter" idx="12"/>
          </p:nvPr>
        </p:nvSpPr>
        <p:spPr>
          <a:noFill/>
        </p:spPr>
        <p:txBody>
          <a:bodyPr/>
          <a:lstStyle/>
          <a:p>
            <a:fld id="{B231542E-4917-469C-9C17-76460E8D993D}" type="slidenum">
              <a:rPr lang="en-US" smtClean="0">
                <a:solidFill>
                  <a:srgbClr val="545472"/>
                </a:solidFill>
              </a:rPr>
              <a:pPr/>
              <a:t>68</a:t>
            </a:fld>
            <a:endParaRPr lang="en-US" smtClean="0">
              <a:solidFill>
                <a:srgbClr val="545472"/>
              </a:solidFill>
            </a:endParaRPr>
          </a:p>
        </p:txBody>
      </p:sp>
      <p:pic>
        <p:nvPicPr>
          <p:cNvPr id="49155" name="Picture 2" descr="cid:image021.jpg@01C99C1E.BA132AA0"/>
          <p:cNvPicPr>
            <a:picLocks noChangeAspect="1" noChangeArrowheads="1"/>
          </p:cNvPicPr>
          <p:nvPr/>
        </p:nvPicPr>
        <p:blipFill>
          <a:blip r:embed="rId2" r:link="rId3" cstate="print"/>
          <a:srcRect/>
          <a:stretch>
            <a:fillRect/>
          </a:stretch>
        </p:blipFill>
        <p:spPr bwMode="auto">
          <a:xfrm>
            <a:off x="0" y="0"/>
            <a:ext cx="9144000" cy="6843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lide Number Placeholder 1"/>
          <p:cNvSpPr>
            <a:spLocks noGrp="1"/>
          </p:cNvSpPr>
          <p:nvPr>
            <p:ph type="sldNum" sz="quarter" idx="12"/>
          </p:nvPr>
        </p:nvSpPr>
        <p:spPr>
          <a:noFill/>
        </p:spPr>
        <p:txBody>
          <a:bodyPr/>
          <a:lstStyle/>
          <a:p>
            <a:fld id="{FA0BEF7E-79C0-47E9-9D44-5D78FD5CBCDD}" type="slidenum">
              <a:rPr lang="en-US" smtClean="0">
                <a:solidFill>
                  <a:srgbClr val="545472"/>
                </a:solidFill>
              </a:rPr>
              <a:pPr/>
              <a:t>69</a:t>
            </a:fld>
            <a:endParaRPr lang="en-US" smtClean="0">
              <a:solidFill>
                <a:srgbClr val="545472"/>
              </a:solidFill>
            </a:endParaRPr>
          </a:p>
        </p:txBody>
      </p:sp>
      <p:pic>
        <p:nvPicPr>
          <p:cNvPr id="50179" name="Picture 2" descr="cid:image004.jpg@01C99C1E.BA132AA0"/>
          <p:cNvPicPr>
            <a:picLocks noChangeAspect="1" noChangeArrowheads="1"/>
          </p:cNvPicPr>
          <p:nvPr/>
        </p:nvPicPr>
        <p:blipFill>
          <a:blip r:embed="rId2" r:link="rId3" cstate="print"/>
          <a:srcRect/>
          <a:stretch>
            <a:fillRect/>
          </a:stretch>
        </p:blipFill>
        <p:spPr bwMode="auto">
          <a:xfrm>
            <a:off x="0" y="0"/>
            <a:ext cx="92075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Slide Number Placeholder 1"/>
          <p:cNvSpPr>
            <a:spLocks noGrp="1"/>
          </p:cNvSpPr>
          <p:nvPr>
            <p:ph type="sldNum" sz="quarter" idx="12"/>
          </p:nvPr>
        </p:nvSpPr>
        <p:spPr>
          <a:noFill/>
        </p:spPr>
        <p:txBody>
          <a:bodyPr/>
          <a:lstStyle/>
          <a:p>
            <a:fld id="{C1E5B656-DCE2-470F-A453-51C4CE176112}" type="slidenum">
              <a:rPr lang="en-US" smtClean="0">
                <a:solidFill>
                  <a:srgbClr val="545472"/>
                </a:solidFill>
              </a:rPr>
              <a:pPr/>
              <a:t>70</a:t>
            </a:fld>
            <a:endParaRPr lang="en-US" smtClean="0">
              <a:solidFill>
                <a:srgbClr val="545472"/>
              </a:solidFill>
            </a:endParaRPr>
          </a:p>
        </p:txBody>
      </p:sp>
      <p:pic>
        <p:nvPicPr>
          <p:cNvPr id="51203" name="Picture 2" descr="C:\Documents and Settings\SuzanneQ\My Documents\Suzannes Files\SuzyQMenuConcepts\Hot Food Cart\HotFoodCart Pics\Windsor Elms Windsor Nova Scotia\100_6547.jpg"/>
          <p:cNvPicPr>
            <a:picLocks noChangeAspect="1" noChangeArrowheads="1"/>
          </p:cNvPicPr>
          <p:nvPr/>
        </p:nvPicPr>
        <p:blipFill>
          <a:blip r:embed="rId2" cstate="print"/>
          <a:srcRect/>
          <a:stretch>
            <a:fillRect/>
          </a:stretch>
        </p:blipFill>
        <p:spPr bwMode="auto">
          <a:xfrm>
            <a:off x="0" y="1588"/>
            <a:ext cx="9144000" cy="685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Slide Number Placeholder 1"/>
          <p:cNvSpPr>
            <a:spLocks noGrp="1"/>
          </p:cNvSpPr>
          <p:nvPr>
            <p:ph type="sldNum" sz="quarter" idx="12"/>
          </p:nvPr>
        </p:nvSpPr>
        <p:spPr>
          <a:noFill/>
        </p:spPr>
        <p:txBody>
          <a:bodyPr/>
          <a:lstStyle/>
          <a:p>
            <a:fld id="{F5A20D22-EB3E-4319-9062-81B53B7AC607}" type="slidenum">
              <a:rPr lang="en-US" smtClean="0">
                <a:solidFill>
                  <a:srgbClr val="545472"/>
                </a:solidFill>
              </a:rPr>
              <a:pPr/>
              <a:t>71</a:t>
            </a:fld>
            <a:endParaRPr lang="en-US" smtClean="0">
              <a:solidFill>
                <a:srgbClr val="545472"/>
              </a:solidFill>
            </a:endParaRPr>
          </a:p>
        </p:txBody>
      </p:sp>
      <p:pic>
        <p:nvPicPr>
          <p:cNvPr id="52227" name="Picture 2" descr="C:\Documents and Settings\SuzanneQ\My Documents\Suzannes Files\SuzyQMenuConcepts\Hot Food Cart\Website photos july 2006\cartsetup010.jpg"/>
          <p:cNvPicPr>
            <a:picLocks noChangeAspect="1" noChangeArrowheads="1"/>
          </p:cNvPicPr>
          <p:nvPr/>
        </p:nvPicPr>
        <p:blipFill>
          <a:blip r:embed="rId2" cstate="print"/>
          <a:srcRect/>
          <a:stretch>
            <a:fillRect/>
          </a:stretch>
        </p:blipFill>
        <p:spPr bwMode="auto">
          <a:xfrm>
            <a:off x="2071688" y="95250"/>
            <a:ext cx="4911725" cy="6548438"/>
          </a:xfrm>
          <a:prstGeom prst="rect">
            <a:avLst/>
          </a:prstGeom>
          <a:noFill/>
          <a:ln w="9525">
            <a:noFill/>
            <a:miter lim="800000"/>
            <a:headEnd/>
            <a:tailEnd/>
          </a:ln>
        </p:spPr>
      </p:pic>
      <p:sp>
        <p:nvSpPr>
          <p:cNvPr id="64516" name="TextBox 3"/>
          <p:cNvSpPr txBox="1">
            <a:spLocks noChangeArrowheads="1"/>
          </p:cNvSpPr>
          <p:nvPr/>
        </p:nvSpPr>
        <p:spPr bwMode="auto">
          <a:xfrm>
            <a:off x="0" y="1785938"/>
            <a:ext cx="1857375" cy="1754187"/>
          </a:xfrm>
          <a:prstGeom prst="rect">
            <a:avLst/>
          </a:prstGeom>
          <a:noFill/>
          <a:ln w="9525">
            <a:noFill/>
            <a:miter lim="800000"/>
            <a:headEnd/>
            <a:tailEnd/>
          </a:ln>
        </p:spPr>
        <p:txBody>
          <a:bodyPr>
            <a:spAutoFit/>
          </a:bodyPr>
          <a:lstStyle/>
          <a:p>
            <a:pPr>
              <a:defRPr/>
            </a:pPr>
            <a:r>
              <a:rPr lang="en-US" sz="3600" dirty="0">
                <a:solidFill>
                  <a:srgbClr val="FFFFFF"/>
                </a:solidFill>
                <a:latin typeface="Tahoma"/>
                <a:cs typeface="Tahoma" pitchFamily="34" charset="0"/>
              </a:rPr>
              <a:t>Menu side of cart</a:t>
            </a:r>
          </a:p>
        </p:txBody>
      </p:sp>
      <p:sp>
        <p:nvSpPr>
          <p:cNvPr id="52229" name="TextBox 4"/>
          <p:cNvSpPr txBox="1">
            <a:spLocks noChangeArrowheads="1"/>
          </p:cNvSpPr>
          <p:nvPr/>
        </p:nvSpPr>
        <p:spPr bwMode="auto">
          <a:xfrm>
            <a:off x="7000875" y="1857375"/>
            <a:ext cx="2143125" cy="2124075"/>
          </a:xfrm>
          <a:prstGeom prst="rect">
            <a:avLst/>
          </a:prstGeom>
          <a:noFill/>
          <a:ln w="9525">
            <a:noFill/>
            <a:miter lim="800000"/>
            <a:headEnd/>
            <a:tailEnd/>
          </a:ln>
        </p:spPr>
        <p:txBody>
          <a:bodyPr>
            <a:spAutoFit/>
          </a:bodyPr>
          <a:lstStyle/>
          <a:p>
            <a:r>
              <a:rPr lang="en-US" sz="3600">
                <a:solidFill>
                  <a:srgbClr val="FFFFFF"/>
                </a:solidFill>
                <a:latin typeface="Tahoma" pitchFamily="34" charset="0"/>
                <a:cs typeface="Tahoma" pitchFamily="34" charset="0"/>
              </a:rPr>
              <a:t>Comfort food side of cart</a:t>
            </a:r>
          </a:p>
          <a:p>
            <a:pPr algn="l"/>
            <a:endParaRPr lang="en-US" sz="2400">
              <a:solidFill>
                <a:srgbClr val="545472"/>
              </a:solidFill>
              <a:latin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Slide Number Placeholder 1"/>
          <p:cNvSpPr>
            <a:spLocks noGrp="1"/>
          </p:cNvSpPr>
          <p:nvPr>
            <p:ph type="sldNum" sz="quarter" idx="12"/>
          </p:nvPr>
        </p:nvSpPr>
        <p:spPr>
          <a:noFill/>
        </p:spPr>
        <p:txBody>
          <a:bodyPr/>
          <a:lstStyle/>
          <a:p>
            <a:fld id="{FA40BF70-0B61-4E15-AF96-8AEC504E2C53}" type="slidenum">
              <a:rPr lang="en-US" smtClean="0">
                <a:solidFill>
                  <a:srgbClr val="545472"/>
                </a:solidFill>
              </a:rPr>
              <a:pPr/>
              <a:t>72</a:t>
            </a:fld>
            <a:endParaRPr lang="en-US" smtClean="0">
              <a:solidFill>
                <a:srgbClr val="545472"/>
              </a:solidFill>
            </a:endParaRPr>
          </a:p>
        </p:txBody>
      </p:sp>
      <p:pic>
        <p:nvPicPr>
          <p:cNvPr id="53251" name="Picture 2" descr="C:\Documents and Settings\SuzanneQ\My Documents\Suzannes Files\SuzyQMenuConcepts\Hot Food Cart\Website photos july 2006\serving012.jpg"/>
          <p:cNvPicPr>
            <a:picLocks noChangeAspect="1" noChangeArrowheads="1"/>
          </p:cNvPicPr>
          <p:nvPr/>
        </p:nvPicPr>
        <p:blipFill>
          <a:blip r:embed="rId2" cstate="print"/>
          <a:srcRect/>
          <a:stretch>
            <a:fillRect/>
          </a:stretch>
        </p:blipFill>
        <p:spPr bwMode="auto">
          <a:xfrm>
            <a:off x="1928813" y="214313"/>
            <a:ext cx="5384800" cy="6429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Slide Number Placeholder 1"/>
          <p:cNvSpPr>
            <a:spLocks noGrp="1"/>
          </p:cNvSpPr>
          <p:nvPr>
            <p:ph type="sldNum" sz="quarter" idx="12"/>
          </p:nvPr>
        </p:nvSpPr>
        <p:spPr>
          <a:noFill/>
        </p:spPr>
        <p:txBody>
          <a:bodyPr/>
          <a:lstStyle/>
          <a:p>
            <a:fld id="{359D7E68-B2AC-43D2-9435-E2426C3F31FC}" type="slidenum">
              <a:rPr lang="en-US" smtClean="0">
                <a:solidFill>
                  <a:srgbClr val="545472"/>
                </a:solidFill>
              </a:rPr>
              <a:pPr/>
              <a:t>73</a:t>
            </a:fld>
            <a:endParaRPr lang="en-US" smtClean="0">
              <a:solidFill>
                <a:srgbClr val="545472"/>
              </a:solidFill>
            </a:endParaRPr>
          </a:p>
        </p:txBody>
      </p:sp>
      <p:pic>
        <p:nvPicPr>
          <p:cNvPr id="54275" name="Picture 2" descr="081.JPG"/>
          <p:cNvPicPr>
            <a:picLocks noChangeAspect="1"/>
          </p:cNvPicPr>
          <p:nvPr/>
        </p:nvPicPr>
        <p:blipFill>
          <a:blip r:embed="rId2" cstate="print"/>
          <a:srcRect/>
          <a:stretch>
            <a:fillRect/>
          </a:stretch>
        </p:blipFill>
        <p:spPr bwMode="auto">
          <a:xfrm>
            <a:off x="357188" y="285750"/>
            <a:ext cx="8358187" cy="6269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3" descr="068.JPG"/>
          <p:cNvPicPr>
            <a:picLocks noChangeAspect="1"/>
          </p:cNvPicPr>
          <p:nvPr/>
        </p:nvPicPr>
        <p:blipFill>
          <a:blip r:embed="rId2" cstate="print"/>
          <a:srcRect/>
          <a:stretch>
            <a:fillRect/>
          </a:stretch>
        </p:blipFill>
        <p:spPr bwMode="auto">
          <a:xfrm>
            <a:off x="357188" y="214313"/>
            <a:ext cx="8429625" cy="632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Slide Number Placeholder 1"/>
          <p:cNvSpPr>
            <a:spLocks noGrp="1"/>
          </p:cNvSpPr>
          <p:nvPr>
            <p:ph type="sldNum" sz="quarter" idx="12"/>
          </p:nvPr>
        </p:nvSpPr>
        <p:spPr>
          <a:noFill/>
        </p:spPr>
        <p:txBody>
          <a:bodyPr/>
          <a:lstStyle/>
          <a:p>
            <a:fld id="{0A6C513B-FBE3-4F43-8995-B9CA6729375C}" type="slidenum">
              <a:rPr lang="en-US" smtClean="0">
                <a:solidFill>
                  <a:srgbClr val="545472"/>
                </a:solidFill>
              </a:rPr>
              <a:pPr/>
              <a:t>75</a:t>
            </a:fld>
            <a:endParaRPr lang="en-US" smtClean="0">
              <a:solidFill>
                <a:srgbClr val="545472"/>
              </a:solidFill>
            </a:endParaRPr>
          </a:p>
        </p:txBody>
      </p:sp>
      <p:pic>
        <p:nvPicPr>
          <p:cNvPr id="56323" name="Picture 2" descr="Parksville 09 010.jpg"/>
          <p:cNvPicPr>
            <a:picLocks noChangeAspect="1"/>
          </p:cNvPicPr>
          <p:nvPr/>
        </p:nvPicPr>
        <p:blipFill>
          <a:blip r:embed="rId2" cstate="print"/>
          <a:srcRect/>
          <a:stretch>
            <a:fillRect/>
          </a:stretch>
        </p:blipFill>
        <p:spPr bwMode="auto">
          <a:xfrm>
            <a:off x="4000500" y="0"/>
            <a:ext cx="5143500" cy="6858000"/>
          </a:xfrm>
          <a:prstGeom prst="rect">
            <a:avLst/>
          </a:prstGeom>
          <a:noFill/>
          <a:ln w="9525">
            <a:noFill/>
            <a:miter lim="800000"/>
            <a:headEnd/>
            <a:tailEnd/>
          </a:ln>
        </p:spPr>
      </p:pic>
      <p:sp>
        <p:nvSpPr>
          <p:cNvPr id="56324" name="TextBox 3"/>
          <p:cNvSpPr txBox="1">
            <a:spLocks noChangeArrowheads="1"/>
          </p:cNvSpPr>
          <p:nvPr/>
        </p:nvSpPr>
        <p:spPr bwMode="auto">
          <a:xfrm>
            <a:off x="285750" y="3644900"/>
            <a:ext cx="3286125" cy="2062163"/>
          </a:xfrm>
          <a:prstGeom prst="rect">
            <a:avLst/>
          </a:prstGeom>
          <a:noFill/>
          <a:ln w="9525">
            <a:noFill/>
            <a:miter lim="800000"/>
            <a:headEnd/>
            <a:tailEnd/>
          </a:ln>
        </p:spPr>
        <p:txBody>
          <a:bodyPr>
            <a:spAutoFit/>
          </a:bodyPr>
          <a:lstStyle/>
          <a:p>
            <a:r>
              <a:rPr lang="en-US" sz="3200">
                <a:solidFill>
                  <a:srgbClr val="FFFFFF"/>
                </a:solidFill>
                <a:latin typeface="Times New Roman" pitchFamily="18" charset="0"/>
              </a:rPr>
              <a:t>“just mashed potatoes with</a:t>
            </a:r>
          </a:p>
          <a:p>
            <a:r>
              <a:rPr lang="en-US" sz="3200">
                <a:solidFill>
                  <a:srgbClr val="FFFFFF"/>
                </a:solidFill>
                <a:latin typeface="Times New Roman" pitchFamily="18" charset="0"/>
              </a:rPr>
              <a:t> lots of gravy”  please…</a:t>
            </a:r>
          </a:p>
        </p:txBody>
      </p:sp>
      <p:pic>
        <p:nvPicPr>
          <p:cNvPr id="56325" name="Picture 2" descr="C:\Documents and Settings\SuzanneQ\My Documents\Suzannes Files\SuzyQMenuConcepts\Hot Food Cart\HotFoodCart Pics\Parksville\Arrowsmith menu chop.jpg"/>
          <p:cNvPicPr>
            <a:picLocks noChangeAspect="1" noChangeArrowheads="1"/>
          </p:cNvPicPr>
          <p:nvPr/>
        </p:nvPicPr>
        <p:blipFill>
          <a:blip r:embed="rId3" cstate="print"/>
          <a:srcRect/>
          <a:stretch>
            <a:fillRect/>
          </a:stretch>
        </p:blipFill>
        <p:spPr bwMode="auto">
          <a:xfrm>
            <a:off x="0" y="188913"/>
            <a:ext cx="3786188" cy="287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785813" y="228600"/>
            <a:ext cx="6986587" cy="762000"/>
          </a:xfrm>
        </p:spPr>
        <p:txBody>
          <a:bodyPr/>
          <a:lstStyle/>
          <a:p>
            <a:pPr eaLnBrk="1" hangingPunct="1"/>
            <a:r>
              <a:rPr lang="en-US" u="sng" smtClean="0">
                <a:solidFill>
                  <a:srgbClr val="FFFFFF"/>
                </a:solidFill>
                <a:cs typeface="Tahoma" pitchFamily="34" charset="0"/>
              </a:rPr>
              <a:t>Benefits to Dietary Staff</a:t>
            </a:r>
          </a:p>
        </p:txBody>
      </p:sp>
      <p:sp>
        <p:nvSpPr>
          <p:cNvPr id="57347" name="Rectangle 3"/>
          <p:cNvSpPr>
            <a:spLocks noGrp="1" noChangeArrowheads="1"/>
          </p:cNvSpPr>
          <p:nvPr>
            <p:ph type="body" idx="4294967295"/>
          </p:nvPr>
        </p:nvSpPr>
        <p:spPr>
          <a:xfrm>
            <a:off x="142875" y="1071563"/>
            <a:ext cx="8715375" cy="5786437"/>
          </a:xfrm>
        </p:spPr>
        <p:txBody>
          <a:bodyPr/>
          <a:lstStyle/>
          <a:p>
            <a:pPr eaLnBrk="1" hangingPunct="1">
              <a:lnSpc>
                <a:spcPct val="165000"/>
              </a:lnSpc>
              <a:buFont typeface="Wingdings" pitchFamily="2" charset="2"/>
              <a:buChar char="ü"/>
            </a:pPr>
            <a:r>
              <a:rPr lang="en-US" sz="2800" smtClean="0">
                <a:solidFill>
                  <a:srgbClr val="FFFF00"/>
                </a:solidFill>
                <a:cs typeface="Tahoma" pitchFamily="34" charset="0"/>
              </a:rPr>
              <a:t>Save a </a:t>
            </a:r>
            <a:r>
              <a:rPr lang="en-US" sz="2800" u="sng" smtClean="0">
                <a:solidFill>
                  <a:srgbClr val="FFFF00"/>
                </a:solidFill>
                <a:cs typeface="Tahoma" pitchFamily="34" charset="0"/>
              </a:rPr>
              <a:t>TON</a:t>
            </a:r>
            <a:r>
              <a:rPr lang="en-US" sz="2800" smtClean="0">
                <a:solidFill>
                  <a:srgbClr val="FFFF00"/>
                </a:solidFill>
                <a:cs typeface="Tahoma" pitchFamily="34" charset="0"/>
              </a:rPr>
              <a:t> of money in less food waste</a:t>
            </a:r>
          </a:p>
          <a:p>
            <a:pPr eaLnBrk="1" hangingPunct="1">
              <a:lnSpc>
                <a:spcPct val="165000"/>
              </a:lnSpc>
              <a:buFont typeface="Wingdings" pitchFamily="2" charset="2"/>
              <a:buChar char="ü"/>
            </a:pPr>
            <a:r>
              <a:rPr lang="en-US" sz="2800" smtClean="0">
                <a:solidFill>
                  <a:schemeClr val="bg1"/>
                </a:solidFill>
                <a:cs typeface="Tahoma" pitchFamily="34" charset="0"/>
              </a:rPr>
              <a:t>Personally get to know the residents</a:t>
            </a:r>
          </a:p>
          <a:p>
            <a:pPr eaLnBrk="1" hangingPunct="1">
              <a:lnSpc>
                <a:spcPct val="165000"/>
              </a:lnSpc>
              <a:buFont typeface="Wingdings" pitchFamily="2" charset="2"/>
              <a:buChar char="ü"/>
            </a:pPr>
            <a:r>
              <a:rPr lang="en-US" sz="2800" smtClean="0">
                <a:solidFill>
                  <a:schemeClr val="bg1"/>
                </a:solidFill>
                <a:cs typeface="Tahoma" pitchFamily="34" charset="0"/>
              </a:rPr>
              <a:t>No long “likes/dislikes lists” to read</a:t>
            </a:r>
          </a:p>
          <a:p>
            <a:pPr eaLnBrk="1" hangingPunct="1">
              <a:lnSpc>
                <a:spcPct val="165000"/>
              </a:lnSpc>
              <a:buFont typeface="Wingdings" pitchFamily="2" charset="2"/>
              <a:buChar char="ü"/>
            </a:pPr>
            <a:r>
              <a:rPr lang="en-US" sz="2800" smtClean="0">
                <a:solidFill>
                  <a:schemeClr val="bg1"/>
                </a:solidFill>
                <a:cs typeface="Tahoma" pitchFamily="34" charset="0"/>
              </a:rPr>
              <a:t>Time saved can be used more wisely </a:t>
            </a:r>
          </a:p>
          <a:p>
            <a:pPr eaLnBrk="1" hangingPunct="1">
              <a:lnSpc>
                <a:spcPct val="165000"/>
              </a:lnSpc>
              <a:buFont typeface="Wingdings" pitchFamily="2" charset="2"/>
              <a:buChar char="ü"/>
            </a:pPr>
            <a:r>
              <a:rPr lang="en-US" sz="2800" smtClean="0">
                <a:solidFill>
                  <a:schemeClr val="bg1"/>
                </a:solidFill>
                <a:cs typeface="Tahoma" pitchFamily="34" charset="0"/>
              </a:rPr>
              <a:t>Residents eat better = gain weight</a:t>
            </a:r>
          </a:p>
          <a:p>
            <a:pPr eaLnBrk="1" hangingPunct="1">
              <a:lnSpc>
                <a:spcPct val="165000"/>
              </a:lnSpc>
              <a:buFont typeface="Wingdings" pitchFamily="2" charset="2"/>
              <a:buChar char="ü"/>
            </a:pPr>
            <a:r>
              <a:rPr lang="en-US" sz="2800" smtClean="0">
                <a:solidFill>
                  <a:schemeClr val="bg1"/>
                </a:solidFill>
                <a:cs typeface="Tahoma" pitchFamily="34" charset="0"/>
              </a:rPr>
              <a:t>No pre-portioning of drinks, cereal, desserts</a:t>
            </a:r>
          </a:p>
          <a:p>
            <a:pPr eaLnBrk="1" hangingPunct="1">
              <a:lnSpc>
                <a:spcPct val="165000"/>
              </a:lnSpc>
              <a:buFont typeface="Wingdings" pitchFamily="2" charset="2"/>
              <a:buChar char="ü"/>
            </a:pPr>
            <a:r>
              <a:rPr lang="en-US" sz="2800" smtClean="0">
                <a:solidFill>
                  <a:schemeClr val="bg1"/>
                </a:solidFill>
                <a:cs typeface="Tahoma" pitchFamily="34" charset="0"/>
              </a:rPr>
              <a:t>Go “green” with bulk service (less packaging)</a:t>
            </a:r>
          </a:p>
        </p:txBody>
      </p:sp>
      <p:pic>
        <p:nvPicPr>
          <p:cNvPr id="57348" name="Picture 9" descr="C:\Documents and Settings\SuzanneQ\Local Settings\Temporary Internet Files\Content.IE5\SA3O6ZZ8\MPj03862170000[1].jpg"/>
          <p:cNvPicPr>
            <a:picLocks noChangeAspect="1" noChangeArrowheads="1"/>
          </p:cNvPicPr>
          <p:nvPr/>
        </p:nvPicPr>
        <p:blipFill>
          <a:blip r:embed="rId3" cstate="print"/>
          <a:srcRect/>
          <a:stretch>
            <a:fillRect/>
          </a:stretch>
        </p:blipFill>
        <p:spPr bwMode="auto">
          <a:xfrm>
            <a:off x="6991350" y="1428750"/>
            <a:ext cx="2152650" cy="3857625"/>
          </a:xfrm>
          <a:prstGeom prst="rect">
            <a:avLst/>
          </a:prstGeom>
          <a:noFill/>
          <a:ln w="9525">
            <a:noFill/>
            <a:miter lim="800000"/>
            <a:headEnd/>
            <a:tailEnd/>
          </a:ln>
        </p:spPr>
      </p:pic>
      <p:pic>
        <p:nvPicPr>
          <p:cNvPr id="57349" name="Picture 5" descr="C:\Documents and Settings\SuzanneQ\My Documents\Suzannes Files\SuzyQMenuConcepts\Hot Food Cart\HotFoodCart Pics\Robs 1518.gif"/>
          <p:cNvPicPr>
            <a:picLocks noChangeAspect="1" noChangeArrowheads="1"/>
          </p:cNvPicPr>
          <p:nvPr/>
        </p:nvPicPr>
        <p:blipFill>
          <a:blip r:embed="rId4" cstate="print"/>
          <a:srcRect/>
          <a:stretch>
            <a:fillRect/>
          </a:stretch>
        </p:blipFill>
        <p:spPr bwMode="auto">
          <a:xfrm>
            <a:off x="0" y="0"/>
            <a:ext cx="1203325" cy="120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Slide Number Placeholder 1"/>
          <p:cNvSpPr>
            <a:spLocks noGrp="1"/>
          </p:cNvSpPr>
          <p:nvPr>
            <p:ph type="sldNum" sz="quarter" idx="12"/>
          </p:nvPr>
        </p:nvSpPr>
        <p:spPr>
          <a:noFill/>
        </p:spPr>
        <p:txBody>
          <a:bodyPr/>
          <a:lstStyle/>
          <a:p>
            <a:fld id="{C1267A53-A23F-46E3-B8A7-663E0F30E843}" type="slidenum">
              <a:rPr lang="en-US" smtClean="0">
                <a:solidFill>
                  <a:srgbClr val="545472"/>
                </a:solidFill>
              </a:rPr>
              <a:pPr/>
              <a:t>77</a:t>
            </a:fld>
            <a:endParaRPr lang="en-US" smtClean="0">
              <a:solidFill>
                <a:srgbClr val="545472"/>
              </a:solidFill>
            </a:endParaRPr>
          </a:p>
        </p:txBody>
      </p:sp>
      <p:sp>
        <p:nvSpPr>
          <p:cNvPr id="58371" name="TextBox 2"/>
          <p:cNvSpPr txBox="1">
            <a:spLocks noChangeArrowheads="1"/>
          </p:cNvSpPr>
          <p:nvPr/>
        </p:nvSpPr>
        <p:spPr bwMode="auto">
          <a:xfrm>
            <a:off x="179388" y="188913"/>
            <a:ext cx="8713787" cy="5908675"/>
          </a:xfrm>
          <a:prstGeom prst="rect">
            <a:avLst/>
          </a:prstGeom>
          <a:noFill/>
          <a:ln w="9525">
            <a:noFill/>
            <a:miter lim="800000"/>
            <a:headEnd/>
            <a:tailEnd/>
          </a:ln>
        </p:spPr>
        <p:txBody>
          <a:bodyPr>
            <a:spAutoFit/>
          </a:bodyPr>
          <a:lstStyle/>
          <a:p>
            <a:pPr marL="514350" indent="-514350" algn="l">
              <a:lnSpc>
                <a:spcPct val="150000"/>
              </a:lnSpc>
            </a:pPr>
            <a:r>
              <a:rPr lang="en-CA" sz="3600" b="1" u="sng">
                <a:solidFill>
                  <a:srgbClr val="FFFFFF"/>
                </a:solidFill>
                <a:latin typeface="Times New Roman" pitchFamily="18" charset="0"/>
                <a:cs typeface="Tahoma" pitchFamily="34" charset="0"/>
              </a:rPr>
              <a:t>Last thoughts....</a:t>
            </a:r>
            <a:endParaRPr lang="en-US" sz="3600" b="1" u="sng">
              <a:solidFill>
                <a:srgbClr val="FFFFFF"/>
              </a:solidFill>
              <a:latin typeface="Times New Roman" pitchFamily="18" charset="0"/>
              <a:cs typeface="Tahoma" pitchFamily="34" charset="0"/>
            </a:endParaRP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Mgmt Team serve coffee daily  (weekly schedule)</a:t>
            </a: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Just sit and watch for 45 minutes – what did you learn?</a:t>
            </a: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Start a monthly inter-disciplinary Food Committee</a:t>
            </a: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Clearly define &amp; post everyone’s job/timing in the DR</a:t>
            </a: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Socialization is a key part of DR activity – 60% of their day! Protect this time</a:t>
            </a:r>
          </a:p>
          <a:p>
            <a:pPr marL="514350" indent="-514350" algn="l">
              <a:lnSpc>
                <a:spcPct val="150000"/>
              </a:lnSpc>
              <a:buFontTx/>
              <a:buAutoNum type="arabicPeriod"/>
            </a:pPr>
            <a:r>
              <a:rPr lang="en-US" sz="2400">
                <a:solidFill>
                  <a:srgbClr val="FFFFFF"/>
                </a:solidFill>
                <a:latin typeface="Times New Roman" pitchFamily="18" charset="0"/>
                <a:cs typeface="Tahoma" pitchFamily="34" charset="0"/>
              </a:rPr>
              <a:t>Do a waste audit (it takes about 45 minutes). Invaluable!</a:t>
            </a:r>
          </a:p>
          <a:p>
            <a:pPr marL="514350" indent="-514350" algn="l">
              <a:lnSpc>
                <a:spcPct val="150000"/>
              </a:lnSpc>
              <a:buFontTx/>
              <a:buAutoNum type="arabicPeriod"/>
            </a:pPr>
            <a:r>
              <a:rPr lang="en-CA" sz="2400">
                <a:solidFill>
                  <a:srgbClr val="FFFFFF"/>
                </a:solidFill>
                <a:latin typeface="Times New Roman" pitchFamily="18" charset="0"/>
                <a:cs typeface="Tahoma" pitchFamily="34" charset="0"/>
              </a:rPr>
              <a:t>Marketing your meals = higher satisfaction = residents stay</a:t>
            </a:r>
            <a:endParaRPr lang="en-US" sz="2400">
              <a:solidFill>
                <a:srgbClr val="FFFFFF"/>
              </a:solidFill>
              <a:latin typeface="Times New Roman" pitchFamily="18" charset="0"/>
              <a:cs typeface="Tahoma" pitchFamily="34" charset="0"/>
            </a:endParaRPr>
          </a:p>
          <a:p>
            <a:pPr marL="514350" indent="-514350" algn="l">
              <a:lnSpc>
                <a:spcPct val="150000"/>
              </a:lnSpc>
            </a:pPr>
            <a:r>
              <a:rPr lang="en-CA" sz="2400">
                <a:solidFill>
                  <a:srgbClr val="FFFFFF"/>
                </a:solidFill>
                <a:latin typeface="Times New Roman" pitchFamily="18" charset="0"/>
                <a:cs typeface="Tahoma" pitchFamily="34" charset="0"/>
              </a:rPr>
              <a:t>	“This meal service is more sane than the other home I was at”</a:t>
            </a:r>
            <a:endParaRPr lang="en-US" sz="2400">
              <a:solidFill>
                <a:srgbClr val="FFFFFF"/>
              </a:solidFill>
              <a:latin typeface="Times New Roman" pitchFamily="18" charset="0"/>
              <a:cs typeface="Tahoma" pitchFamily="34" charset="0"/>
            </a:endParaRPr>
          </a:p>
        </p:txBody>
      </p:sp>
      <p:pic>
        <p:nvPicPr>
          <p:cNvPr id="58372" name="Picture 7" descr="C:\Documents and Settings\SuzanneQ\Local Settings\Temporary Internet Files\Content.IE5\K8SO7XLI\MCj04339130000[1].png"/>
          <p:cNvPicPr>
            <a:picLocks noChangeAspect="1" noChangeArrowheads="1"/>
          </p:cNvPicPr>
          <p:nvPr/>
        </p:nvPicPr>
        <p:blipFill>
          <a:blip r:embed="rId2" cstate="print"/>
          <a:srcRect/>
          <a:stretch>
            <a:fillRect/>
          </a:stretch>
        </p:blipFill>
        <p:spPr bwMode="auto">
          <a:xfrm>
            <a:off x="7235825" y="765175"/>
            <a:ext cx="857250"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Slide Number Placeholder 1"/>
          <p:cNvSpPr>
            <a:spLocks noGrp="1"/>
          </p:cNvSpPr>
          <p:nvPr>
            <p:ph type="sldNum" sz="quarter" idx="12"/>
          </p:nvPr>
        </p:nvSpPr>
        <p:spPr>
          <a:noFill/>
        </p:spPr>
        <p:txBody>
          <a:bodyPr/>
          <a:lstStyle/>
          <a:p>
            <a:fld id="{B4C69CAD-DF2E-422D-B752-C92F416BF8E0}" type="slidenum">
              <a:rPr lang="en-US" smtClean="0">
                <a:solidFill>
                  <a:srgbClr val="545472"/>
                </a:solidFill>
              </a:rPr>
              <a:pPr/>
              <a:t>78</a:t>
            </a:fld>
            <a:endParaRPr lang="en-US" smtClean="0">
              <a:solidFill>
                <a:srgbClr val="545472"/>
              </a:solidFill>
            </a:endParaRPr>
          </a:p>
        </p:txBody>
      </p:sp>
      <p:sp>
        <p:nvSpPr>
          <p:cNvPr id="59395" name="TextBox 3"/>
          <p:cNvSpPr txBox="1">
            <a:spLocks noChangeArrowheads="1"/>
          </p:cNvSpPr>
          <p:nvPr/>
        </p:nvSpPr>
        <p:spPr bwMode="auto">
          <a:xfrm>
            <a:off x="0" y="0"/>
            <a:ext cx="9144000" cy="4400550"/>
          </a:xfrm>
          <a:prstGeom prst="rect">
            <a:avLst/>
          </a:prstGeom>
          <a:noFill/>
          <a:ln w="9525">
            <a:noFill/>
            <a:miter lim="800000"/>
            <a:headEnd/>
            <a:tailEnd/>
          </a:ln>
        </p:spPr>
        <p:txBody>
          <a:bodyPr>
            <a:spAutoFit/>
          </a:bodyPr>
          <a:lstStyle/>
          <a:p>
            <a:r>
              <a:rPr lang="fr-CA" sz="3600" u="sng">
                <a:solidFill>
                  <a:srgbClr val="FFFFFF"/>
                </a:solidFill>
                <a:latin typeface="Tahoma" pitchFamily="34" charset="0"/>
                <a:cs typeface="Tahoma" pitchFamily="34" charset="0"/>
              </a:rPr>
              <a:t>Implementation support </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Staff training manual</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Live free weekly webinar classes  (idea: lunch &amp; learn?)</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Email  suzyq@hotfoodcart.com</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Phone support (1-877-456-8219  PST)</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Quarterly e-newsletter</a:t>
            </a:r>
          </a:p>
          <a:p>
            <a:pPr algn="l">
              <a:lnSpc>
                <a:spcPct val="150000"/>
              </a:lnSpc>
              <a:buFont typeface="Wingdings" pitchFamily="2" charset="2"/>
              <a:buChar char="ü"/>
            </a:pPr>
            <a:r>
              <a:rPr lang="fr-CA" sz="2400">
                <a:solidFill>
                  <a:srgbClr val="FFFFFF"/>
                </a:solidFill>
                <a:latin typeface="Tahoma" pitchFamily="34" charset="0"/>
                <a:cs typeface="Tahoma" pitchFamily="34" charset="0"/>
              </a:rPr>
              <a:t>www.hotfoodcart.com</a:t>
            </a:r>
          </a:p>
          <a:p>
            <a:r>
              <a:rPr lang="fr-CA" sz="2800">
                <a:solidFill>
                  <a:srgbClr val="FFFFFF"/>
                </a:solidFill>
                <a:latin typeface="Tahoma" pitchFamily="34" charset="0"/>
                <a:cs typeface="Tahoma" pitchFamily="34" charset="0"/>
              </a:rPr>
              <a:t> </a:t>
            </a:r>
          </a:p>
        </p:txBody>
      </p:sp>
      <p:pic>
        <p:nvPicPr>
          <p:cNvPr id="59396" name="Picture 5" descr="C:\Users\Suzanne\Documents\SuzyQMenuConcepts\Hot Food Cart\Manual and Brouchure\photo of teaching manual.JPG"/>
          <p:cNvPicPr>
            <a:picLocks noChangeAspect="1" noChangeArrowheads="1"/>
          </p:cNvPicPr>
          <p:nvPr/>
        </p:nvPicPr>
        <p:blipFill>
          <a:blip r:embed="rId2" cstate="print"/>
          <a:srcRect/>
          <a:stretch>
            <a:fillRect/>
          </a:stretch>
        </p:blipFill>
        <p:spPr bwMode="auto">
          <a:xfrm>
            <a:off x="323850" y="4149725"/>
            <a:ext cx="3324225" cy="2492375"/>
          </a:xfrm>
          <a:prstGeom prst="rect">
            <a:avLst/>
          </a:prstGeom>
          <a:noFill/>
          <a:ln w="9525">
            <a:noFill/>
            <a:miter lim="800000"/>
            <a:headEnd/>
            <a:tailEnd/>
          </a:ln>
        </p:spPr>
      </p:pic>
      <p:pic>
        <p:nvPicPr>
          <p:cNvPr id="59397" name="Picture 2"/>
          <p:cNvPicPr>
            <a:picLocks noChangeAspect="1" noChangeArrowheads="1"/>
          </p:cNvPicPr>
          <p:nvPr/>
        </p:nvPicPr>
        <p:blipFill>
          <a:blip r:embed="rId3" cstate="print"/>
          <a:srcRect/>
          <a:stretch>
            <a:fillRect/>
          </a:stretch>
        </p:blipFill>
        <p:spPr bwMode="auto">
          <a:xfrm>
            <a:off x="4067175" y="3500438"/>
            <a:ext cx="2376488" cy="3168650"/>
          </a:xfrm>
          <a:prstGeom prst="rect">
            <a:avLst/>
          </a:prstGeom>
          <a:noFill/>
          <a:ln w="9525">
            <a:noFill/>
            <a:miter lim="800000"/>
            <a:headEnd/>
            <a:tailEnd/>
          </a:ln>
        </p:spPr>
      </p:pic>
      <p:pic>
        <p:nvPicPr>
          <p:cNvPr id="59398" name="Picture 6" descr="C:\Program Files\Microsoft Office\MEDIA\CAGCAT10\j0332268.wmf"/>
          <p:cNvPicPr>
            <a:picLocks noChangeAspect="1" noChangeArrowheads="1"/>
          </p:cNvPicPr>
          <p:nvPr/>
        </p:nvPicPr>
        <p:blipFill>
          <a:blip r:embed="rId4" cstate="print"/>
          <a:srcRect/>
          <a:stretch>
            <a:fillRect/>
          </a:stretch>
        </p:blipFill>
        <p:spPr bwMode="auto">
          <a:xfrm>
            <a:off x="7956550" y="115888"/>
            <a:ext cx="1042988" cy="1179512"/>
          </a:xfrm>
          <a:prstGeom prst="rect">
            <a:avLst/>
          </a:prstGeom>
          <a:noFill/>
          <a:ln w="9525">
            <a:noFill/>
            <a:miter lim="800000"/>
            <a:headEnd/>
            <a:tailEnd/>
          </a:ln>
        </p:spPr>
      </p:pic>
      <p:sp>
        <p:nvSpPr>
          <p:cNvPr id="59399" name="TextBox 6"/>
          <p:cNvSpPr txBox="1">
            <a:spLocks noChangeArrowheads="1"/>
          </p:cNvSpPr>
          <p:nvPr/>
        </p:nvSpPr>
        <p:spPr bwMode="auto">
          <a:xfrm>
            <a:off x="6732588" y="3573463"/>
            <a:ext cx="2087562" cy="1200150"/>
          </a:xfrm>
          <a:prstGeom prst="rect">
            <a:avLst/>
          </a:prstGeom>
          <a:noFill/>
          <a:ln w="9525">
            <a:noFill/>
            <a:miter lim="800000"/>
            <a:headEnd/>
            <a:tailEnd/>
          </a:ln>
        </p:spPr>
        <p:txBody>
          <a:bodyPr>
            <a:spAutoFit/>
          </a:bodyPr>
          <a:lstStyle/>
          <a:p>
            <a:pPr algn="l"/>
            <a:r>
              <a:rPr lang="en-CA" sz="2400">
                <a:solidFill>
                  <a:srgbClr val="000000"/>
                </a:solidFill>
                <a:latin typeface="Tahoma" pitchFamily="34" charset="0"/>
                <a:cs typeface="Tahoma" pitchFamily="34" charset="0"/>
              </a:rPr>
              <a:t>I’m here for you to be  successful!</a:t>
            </a:r>
            <a:endParaRPr lang="en-US" sz="2400">
              <a:solidFill>
                <a:srgbClr val="000000"/>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42875" y="214313"/>
            <a:ext cx="9001125" cy="1343025"/>
          </a:xfrm>
        </p:spPr>
        <p:txBody>
          <a:bodyPr/>
          <a:lstStyle/>
          <a:p>
            <a:pPr eaLnBrk="1" hangingPunct="1"/>
            <a:r>
              <a:rPr lang="en-US" smtClean="0">
                <a:solidFill>
                  <a:schemeClr val="bg1"/>
                </a:solidFill>
              </a:rPr>
              <a:t>Question &amp; Answer time</a:t>
            </a:r>
            <a:br>
              <a:rPr lang="en-US" smtClean="0">
                <a:solidFill>
                  <a:schemeClr val="bg1"/>
                </a:solidFill>
              </a:rPr>
            </a:br>
            <a:endParaRPr lang="en-US" smtClean="0">
              <a:solidFill>
                <a:schemeClr val="bg1"/>
              </a:solidFill>
            </a:endParaRPr>
          </a:p>
        </p:txBody>
      </p:sp>
      <p:sp>
        <p:nvSpPr>
          <p:cNvPr id="60419" name="TextBox 3"/>
          <p:cNvSpPr txBox="1">
            <a:spLocks noChangeArrowheads="1"/>
          </p:cNvSpPr>
          <p:nvPr/>
        </p:nvSpPr>
        <p:spPr bwMode="auto">
          <a:xfrm>
            <a:off x="0" y="5157788"/>
            <a:ext cx="9144000" cy="1876425"/>
          </a:xfrm>
          <a:prstGeom prst="rect">
            <a:avLst/>
          </a:prstGeom>
          <a:noFill/>
          <a:ln w="9525">
            <a:noFill/>
            <a:miter lim="800000"/>
            <a:headEnd/>
            <a:tailEnd/>
          </a:ln>
        </p:spPr>
        <p:txBody>
          <a:bodyPr>
            <a:spAutoFit/>
          </a:bodyPr>
          <a:lstStyle/>
          <a:p>
            <a:r>
              <a:rPr lang="en-CA" sz="2800">
                <a:solidFill>
                  <a:srgbClr val="000000"/>
                </a:solidFill>
                <a:latin typeface="Times New Roman" pitchFamily="18" charset="0"/>
              </a:rPr>
              <a:t>“Choice of food has a tremendous impact on quality of life. </a:t>
            </a:r>
          </a:p>
          <a:p>
            <a:r>
              <a:rPr lang="en-CA" sz="2800">
                <a:solidFill>
                  <a:srgbClr val="000000"/>
                </a:solidFill>
                <a:latin typeface="Times New Roman" pitchFamily="18" charset="0"/>
              </a:rPr>
              <a:t>Some might say it defines quality of life” </a:t>
            </a:r>
          </a:p>
          <a:p>
            <a:endParaRPr lang="en-CA" sz="2000">
              <a:solidFill>
                <a:srgbClr val="000000"/>
              </a:solidFill>
              <a:latin typeface="Times New Roman" pitchFamily="18" charset="0"/>
            </a:endParaRPr>
          </a:p>
          <a:p>
            <a:r>
              <a:rPr lang="en-CA" sz="2000">
                <a:solidFill>
                  <a:srgbClr val="000000"/>
                </a:solidFill>
                <a:latin typeface="Times New Roman" pitchFamily="18" charset="0"/>
              </a:rPr>
              <a:t>Pioneer Network Dining Standards</a:t>
            </a:r>
          </a:p>
          <a:p>
            <a:endParaRPr lang="en-CA" sz="2000">
              <a:solidFill>
                <a:srgbClr val="000000"/>
              </a:solidFill>
              <a:latin typeface="Times New Roman" pitchFamily="18" charset="0"/>
            </a:endParaRPr>
          </a:p>
        </p:txBody>
      </p:sp>
      <p:pic>
        <p:nvPicPr>
          <p:cNvPr id="60420" name="Picture 4" descr="Seniors thumbs up.jpg"/>
          <p:cNvPicPr>
            <a:picLocks noChangeAspect="1"/>
          </p:cNvPicPr>
          <p:nvPr/>
        </p:nvPicPr>
        <p:blipFill>
          <a:blip r:embed="rId2" cstate="print"/>
          <a:srcRect/>
          <a:stretch>
            <a:fillRect/>
          </a:stretch>
        </p:blipFill>
        <p:spPr bwMode="auto">
          <a:xfrm>
            <a:off x="1692275" y="1052513"/>
            <a:ext cx="6030913" cy="400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7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7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8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9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0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7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8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9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0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7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8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9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0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7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8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9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0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1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2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3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4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5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6_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docProps/app.xml><?xml version="1.0" encoding="utf-8"?>
<Properties xmlns="http://schemas.openxmlformats.org/officeDocument/2006/extended-properties" xmlns:vt="http://schemas.openxmlformats.org/officeDocument/2006/docPropsVTypes">
  <Template>Stream</Template>
  <TotalTime>513</TotalTime>
  <Words>2593</Words>
  <Application>Microsoft Office PowerPoint</Application>
  <PresentationFormat>On-screen Show (4:3)</PresentationFormat>
  <Paragraphs>557</Paragraphs>
  <Slides>79</Slides>
  <Notes>17</Notes>
  <HiddenSlides>0</HiddenSlides>
  <MMClips>0</MMClips>
  <ScaleCrop>false</ScaleCrop>
  <HeadingPairs>
    <vt:vector size="8" baseType="variant">
      <vt:variant>
        <vt:lpstr>Fonts Used</vt:lpstr>
      </vt:variant>
      <vt:variant>
        <vt:i4>14</vt:i4>
      </vt:variant>
      <vt:variant>
        <vt:lpstr>Theme</vt:lpstr>
      </vt:variant>
      <vt:variant>
        <vt:i4>61</vt:i4>
      </vt:variant>
      <vt:variant>
        <vt:lpstr>Embedded OLE Servers</vt:lpstr>
      </vt:variant>
      <vt:variant>
        <vt:i4>1</vt:i4>
      </vt:variant>
      <vt:variant>
        <vt:lpstr>Slide Titles</vt:lpstr>
      </vt:variant>
      <vt:variant>
        <vt:i4>79</vt:i4>
      </vt:variant>
    </vt:vector>
  </HeadingPairs>
  <TitlesOfParts>
    <vt:vector size="155" baseType="lpstr">
      <vt:lpstr>ＭＳ Ｐゴシック</vt:lpstr>
      <vt:lpstr>SimSun</vt:lpstr>
      <vt:lpstr>Arial</vt:lpstr>
      <vt:lpstr>Berlin Sans FB</vt:lpstr>
      <vt:lpstr>Forte</vt:lpstr>
      <vt:lpstr>Franklin Gothic Book</vt:lpstr>
      <vt:lpstr>Franklin Gothic Medium</vt:lpstr>
      <vt:lpstr>Garamond</vt:lpstr>
      <vt:lpstr>Simplified Arabic Fixed</vt:lpstr>
      <vt:lpstr>Tahoma</vt:lpstr>
      <vt:lpstr>Times New Roman</vt:lpstr>
      <vt:lpstr>Tunga</vt:lpstr>
      <vt:lpstr>Verdana</vt:lpstr>
      <vt:lpstr>Wingdings</vt:lpstr>
      <vt:lpstr>Custom Design</vt:lpstr>
      <vt:lpstr>Angles</vt:lpstr>
      <vt:lpstr>BlackTie</vt:lpstr>
      <vt:lpstr>Office Theme</vt:lpstr>
      <vt:lpstr>Sumi Painting</vt:lpstr>
      <vt:lpstr>1_Sumi Painting</vt:lpstr>
      <vt:lpstr>2_Sumi Painting</vt:lpstr>
      <vt:lpstr>3_Sumi Painting</vt:lpstr>
      <vt:lpstr>4_Sumi Painting</vt:lpstr>
      <vt:lpstr>5_Sumi Painting</vt:lpstr>
      <vt:lpstr>6_Sumi Painting</vt:lpstr>
      <vt:lpstr>7_Sumi Painting</vt:lpstr>
      <vt:lpstr>8_Sumi Painting</vt:lpstr>
      <vt:lpstr>9_Sumi Painting</vt:lpstr>
      <vt:lpstr>10_Sumi Painting</vt:lpstr>
      <vt:lpstr>11_Sumi Painting</vt:lpstr>
      <vt:lpstr>12_Sumi Painting</vt:lpstr>
      <vt:lpstr>13_Sumi Painting</vt:lpstr>
      <vt:lpstr>14_Sumi Painting</vt:lpstr>
      <vt:lpstr>15_Sumi Painting</vt:lpstr>
      <vt:lpstr>16_Sumi Painting</vt:lpstr>
      <vt:lpstr>17_Sumi Painting</vt:lpstr>
      <vt:lpstr>18_Sumi Painting</vt:lpstr>
      <vt:lpstr>19_Sumi Painting</vt:lpstr>
      <vt:lpstr>20_Sumi Painting</vt:lpstr>
      <vt:lpstr>21_Sumi Painting</vt:lpstr>
      <vt:lpstr>22_Sumi Painting</vt:lpstr>
      <vt:lpstr>23_Sumi Painting</vt:lpstr>
      <vt:lpstr>24_Sumi Painting</vt:lpstr>
      <vt:lpstr>25_Sumi Painting</vt:lpstr>
      <vt:lpstr>26_Sumi Painting</vt:lpstr>
      <vt:lpstr>27_Sumi Painting</vt:lpstr>
      <vt:lpstr>28_Sumi Painting</vt:lpstr>
      <vt:lpstr>29_Sumi Painting</vt:lpstr>
      <vt:lpstr>30_Sumi Painting</vt:lpstr>
      <vt:lpstr>31_Sumi Painting</vt:lpstr>
      <vt:lpstr>32_Sumi Painting</vt:lpstr>
      <vt:lpstr>33_Sumi Painting</vt:lpstr>
      <vt:lpstr>34_Sumi Painting</vt:lpstr>
      <vt:lpstr>35_Sumi Painting</vt:lpstr>
      <vt:lpstr>36_Sumi Painting</vt:lpstr>
      <vt:lpstr>37_Sumi Painting</vt:lpstr>
      <vt:lpstr>38_Sumi Painting</vt:lpstr>
      <vt:lpstr>39_Sumi Painting</vt:lpstr>
      <vt:lpstr>40_Sumi Painting</vt:lpstr>
      <vt:lpstr>41_Sumi Painting</vt:lpstr>
      <vt:lpstr>42_Sumi Painting</vt:lpstr>
      <vt:lpstr>43_Sumi Painting</vt:lpstr>
      <vt:lpstr>44_Sumi Painting</vt:lpstr>
      <vt:lpstr>45_Sumi Painting</vt:lpstr>
      <vt:lpstr>46_Sumi Painting</vt:lpstr>
      <vt:lpstr>47_Sumi Painting</vt:lpstr>
      <vt:lpstr>48_Sumi Painting</vt:lpstr>
      <vt:lpstr>49_Sumi Painting</vt:lpstr>
      <vt:lpstr>50_Sumi Painting</vt:lpstr>
      <vt:lpstr>51_Sumi Painting</vt:lpstr>
      <vt:lpstr>52_Sumi Painting</vt:lpstr>
      <vt:lpstr>53_Sumi Painting</vt:lpstr>
      <vt:lpstr>54_Sumi Painting</vt:lpstr>
      <vt:lpstr>55_Sumi Painting</vt:lpstr>
      <vt:lpstr>56_Sumi Painting</vt:lpstr>
      <vt:lpstr>Image</vt:lpstr>
      <vt:lpstr>PowerPoint Presentation</vt:lpstr>
      <vt:lpstr>PowerPoint Presentation</vt:lpstr>
      <vt:lpstr>Agenda</vt:lpstr>
      <vt:lpstr>Planning your Menu </vt:lpstr>
      <vt:lpstr>Menu Sample</vt:lpstr>
      <vt:lpstr>costing/Menu Development</vt:lpstr>
      <vt:lpstr>Sourcing</vt:lpstr>
      <vt:lpstr>Events………..</vt:lpstr>
      <vt:lpstr>Next Steps??????</vt:lpstr>
      <vt:lpstr>How to Keep Foods Costs  Below $6 Per Resident  Presented by Nazma Khan  Head Cook Dufferin Care Centre</vt:lpstr>
      <vt:lpstr>Methods to Control Food Costs</vt:lpstr>
      <vt:lpstr>Portion Control – Waste Management</vt:lpstr>
      <vt:lpstr>Purchasing - Cost Controls</vt:lpstr>
      <vt:lpstr>PowerPoint Presentation</vt:lpstr>
      <vt:lpstr>Food Preparation–Pureed Breakfast  Bowl</vt:lpstr>
      <vt:lpstr>Pureed Fortified Breakfast Bowl</vt:lpstr>
      <vt:lpstr>Food Preparation - Lunch</vt:lpstr>
      <vt:lpstr>Food Preparation - Lunch</vt:lpstr>
      <vt:lpstr>Food Preparation - Lunch</vt:lpstr>
      <vt:lpstr>Food Preparation - Dinner</vt:lpstr>
      <vt:lpstr>Food Preparation - Dinner</vt:lpstr>
      <vt:lpstr>Food Preparation – Desserts &amp; Drinks</vt:lpstr>
      <vt:lpstr>Improving the Dining Experience</vt:lpstr>
      <vt:lpstr>PowerPoint Presentation</vt:lpstr>
      <vt:lpstr>PowerPoint Presentation</vt:lpstr>
      <vt:lpstr>Top 5 Challenges for LTC </vt:lpstr>
      <vt:lpstr>           The  “Dining Experience” </vt:lpstr>
      <vt:lpstr>Resident’s Top 5 Needs   </vt:lpstr>
      <vt:lpstr>                “ How” we provide great service   in our LTC dining rooms is key  for resident-focused care while saving money!  My experience  needs some examination &amp; vision!  It’s a TEAM effort with support  from upper management </vt:lpstr>
      <vt:lpstr>PowerPoint Presentation</vt:lpstr>
      <vt:lpstr>#1) Tray service System</vt:lpstr>
      <vt:lpstr>PowerPoint Presentation</vt:lpstr>
      <vt:lpstr>PowerPoint Presentation</vt:lpstr>
      <vt:lpstr>PowerPoint Presentation</vt:lpstr>
      <vt:lpstr>PowerPoint Presentation</vt:lpstr>
      <vt:lpstr>#2) Typical “severy” System (neighborhoods, pass thru, window service, pre-plate)</vt:lpstr>
      <vt:lpstr>PowerPoint Presentation</vt:lpstr>
      <vt:lpstr>PowerPoint Presentation</vt:lpstr>
      <vt:lpstr>PowerPoint Presentation</vt:lpstr>
      <vt:lpstr>PowerPoint Presentation</vt:lpstr>
      <vt:lpstr>#3) Direct Dining (self determined)</vt:lpstr>
      <vt:lpstr>PowerPoint Presentation</vt:lpstr>
      <vt:lpstr>PowerPoint Presentation</vt:lpstr>
      <vt:lpstr>Beverage Cart </vt:lpstr>
      <vt:lpstr>PowerPoint Presentation</vt:lpstr>
      <vt:lpstr>PowerPoint Presentation</vt:lpstr>
      <vt:lpstr>PowerPoint Presentation</vt:lpstr>
      <vt:lpstr>Mobile cart (i.e. SuzyQ)      Russell Food Equipment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Dessert Cart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 to Dietary Staff</vt:lpstr>
      <vt:lpstr>PowerPoint Presentation</vt:lpstr>
      <vt:lpstr>PowerPoint Presentation</vt:lpstr>
      <vt:lpstr>Question &amp; Answer time </vt:lpstr>
    </vt:vector>
  </TitlesOfParts>
  <Company>HCData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donna</dc:creator>
  <cp:lastModifiedBy>Gagan</cp:lastModifiedBy>
  <cp:revision>70</cp:revision>
  <dcterms:created xsi:type="dcterms:W3CDTF">2008-09-29T20:33:55Z</dcterms:created>
  <dcterms:modified xsi:type="dcterms:W3CDTF">2015-05-22T16:41:50Z</dcterms:modified>
</cp:coreProperties>
</file>